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91" r:id="rId4"/>
    <p:sldId id="258" r:id="rId5"/>
    <p:sldId id="262" r:id="rId6"/>
    <p:sldId id="292" r:id="rId7"/>
    <p:sldId id="293" r:id="rId8"/>
    <p:sldId id="296" r:id="rId9"/>
    <p:sldId id="295" r:id="rId10"/>
    <p:sldId id="294" r:id="rId11"/>
    <p:sldId id="269" r:id="rId12"/>
    <p:sldId id="297" r:id="rId13"/>
    <p:sldId id="300" r:id="rId14"/>
    <p:sldId id="301" r:id="rId15"/>
    <p:sldId id="302" r:id="rId16"/>
    <p:sldId id="275" r:id="rId17"/>
    <p:sldId id="298" r:id="rId18"/>
    <p:sldId id="288" r:id="rId19"/>
    <p:sldId id="290" r:id="rId20"/>
  </p:sldIdLst>
  <p:sldSz cx="12192000" cy="6858000"/>
  <p:notesSz cx="6858000" cy="9144000"/>
  <p:embeddedFontLst>
    <p:embeddedFont>
      <p:font typeface="华文新魏" pitchFamily="2" charset="-122"/>
      <p:regular r:id="rId22"/>
    </p:embeddedFont>
    <p:embeddedFont>
      <p:font typeface="微软雅黑" pitchFamily="34" charset="-122"/>
      <p:regular r:id="rId23"/>
      <p:bold r:id="rId24"/>
    </p:embeddedFont>
    <p:embeddedFont>
      <p:font typeface="方正行楷简体" charset="-122"/>
      <p:regular r:id="rId25"/>
    </p:embeddedFont>
    <p:embeddedFont>
      <p:font typeface="黑体" pitchFamily="49" charset="-122"/>
      <p:regular r:id="rId26"/>
    </p:embeddedFont>
    <p:embeddedFont>
      <p:font typeface="楷体" pitchFamily="49" charset="-122"/>
      <p:regular r:id="rId27"/>
    </p:embeddedFont>
    <p:embeddedFont>
      <p:font typeface="Calibri" pitchFamily="34" charset="0"/>
      <p:regular r:id="rId28"/>
      <p:bold r:id="rId29"/>
      <p:italic r:id="rId30"/>
      <p:boldItalic r:id="rId31"/>
    </p:embeddedFont>
    <p:embeddedFont>
      <p:font typeface="Calibri Light" pitchFamily="34" charset="0"/>
      <p:regular r:id="rId32"/>
      <p:italic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5E8B"/>
    <a:srgbClr val="FF97B5"/>
    <a:srgbClr val="FFE2EA"/>
    <a:srgbClr val="89373A"/>
    <a:srgbClr val="FFBDD2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977" autoAdjust="0"/>
  </p:normalViewPr>
  <p:slideViewPr>
    <p:cSldViewPr snapToGrid="0">
      <p:cViewPr varScale="1">
        <p:scale>
          <a:sx n="86" d="100"/>
          <a:sy n="86" d="100"/>
        </p:scale>
        <p:origin x="-648" y="-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/Relationships>
</file>

<file path=ppt/media/hdphoto5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pPr/>
              <a:t>2020/5/11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 </a:t>
            </a:r>
            <a:r>
              <a:rPr lang="en-US" altLang="zh-CN" dirty="0"/>
              <a:t>[-</a:t>
            </a:r>
            <a:r>
              <a:rPr lang="zh-CN" altLang="en-US" dirty="0"/>
              <a:t>婷婷</a:t>
            </a:r>
            <a:r>
              <a:rPr lang="en-US" altLang="zh-CN" dirty="0"/>
              <a:t>]</a:t>
            </a:r>
            <a:r>
              <a:rPr lang="zh-CN" altLang="en-US" dirty="0"/>
              <a:t>旗舰店</a:t>
            </a:r>
            <a:r>
              <a:rPr lang="en-US" altLang="zh-CN" dirty="0"/>
              <a:t>https://[-</a:t>
            </a:r>
            <a:r>
              <a:rPr lang="zh-CN" altLang="en-US" dirty="0"/>
              <a:t>婷婷</a:t>
            </a:r>
            <a:r>
              <a:rPr lang="en-US" altLang="zh-CN" dirty="0"/>
              <a:t>]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2020/5/11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2020/5/11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2020/5/11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2020/5/11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2020/5/11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2020/5/11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pPr/>
              <a:t>2020/5/11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microsoft.com/office/2007/relationships/hdphoto" Target="../media/hdphoto5.wdp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5.wdp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9437298" y="4445"/>
            <a:ext cx="2754702" cy="2816394"/>
            <a:chOff x="12879" y="7"/>
            <a:chExt cx="6321" cy="6872"/>
          </a:xfrm>
        </p:grpSpPr>
        <p:pic>
          <p:nvPicPr>
            <p:cNvPr id="4" name="图片 3" descr="f8ac5b58b8e18f6d18ae234dc0997356"/>
            <p:cNvPicPr>
              <a:picLocks noChangeAspect="1"/>
            </p:cNvPicPr>
            <p:nvPr/>
          </p:nvPicPr>
          <p:blipFill>
            <a:blip r:embed="rId4" cstate="print">
              <a:lum bright="-12000" contrast="30000"/>
            </a:blip>
            <a:stretch>
              <a:fillRect/>
            </a:stretch>
          </p:blipFill>
          <p:spPr>
            <a:xfrm flipH="1">
              <a:off x="14252" y="7"/>
              <a:ext cx="4949" cy="6873"/>
            </a:xfrm>
            <a:prstGeom prst="rect">
              <a:avLst/>
            </a:prstGeom>
          </p:spPr>
        </p:pic>
        <p:pic>
          <p:nvPicPr>
            <p:cNvPr id="5" name="图片 4" descr="61ce64776a78f699829eeffd79fd99bc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879" y="2572"/>
              <a:ext cx="2281" cy="1743"/>
            </a:xfrm>
            <a:prstGeom prst="rect">
              <a:avLst/>
            </a:prstGeom>
          </p:spPr>
        </p:pic>
      </p:grpSp>
      <p:sp>
        <p:nvSpPr>
          <p:cNvPr id="16" name="标题 1"/>
          <p:cNvSpPr txBox="1"/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algn="ctr">
              <a:lnSpc>
                <a:spcPct val="125000"/>
              </a:lnSpc>
            </a:pPr>
            <a:r>
              <a:rPr lang="zh-CN" altLang="en-US" sz="3200" b="1" dirty="0">
                <a:latin typeface="华文新魏" pitchFamily="2" charset="-122"/>
                <a:ea typeface="华文新魏" pitchFamily="2" charset="-122"/>
              </a:rPr>
              <a:t>济南市</a:t>
            </a:r>
            <a:r>
              <a:rPr lang="en-US" altLang="zh-CN" sz="3200" b="1" dirty="0">
                <a:latin typeface="华文新魏" pitchFamily="2" charset="-122"/>
                <a:ea typeface="华文新魏" pitchFamily="2" charset="-122"/>
              </a:rPr>
              <a:t>2020</a:t>
            </a:r>
            <a:r>
              <a:rPr lang="zh-CN" altLang="en-US" sz="3200" b="1" dirty="0">
                <a:latin typeface="华文新魏" pitchFamily="2" charset="-122"/>
                <a:ea typeface="华文新魏" pitchFamily="2" charset="-122"/>
              </a:rPr>
              <a:t>年春季学期延期开学网络学习</a:t>
            </a:r>
            <a:r>
              <a:rPr lang="zh-CN" altLang="en-US" sz="3200" b="1" dirty="0" smtClean="0">
                <a:latin typeface="华文新魏" pitchFamily="2" charset="-122"/>
                <a:ea typeface="华文新魏" pitchFamily="2" charset="-122"/>
              </a:rPr>
              <a:t>资源</a:t>
            </a:r>
            <a:endParaRPr lang="en-US" altLang="zh-CN" sz="3200" b="1" dirty="0" smtClean="0">
              <a:latin typeface="华文新魏" pitchFamily="2" charset="-122"/>
              <a:ea typeface="华文新魏" pitchFamily="2" charset="-122"/>
            </a:endParaRPr>
          </a:p>
          <a:p>
            <a:pPr>
              <a:lnSpc>
                <a:spcPct val="125000"/>
              </a:lnSpc>
            </a:pPr>
            <a:endParaRPr lang="en-US" altLang="zh-CN" sz="3200" b="1" dirty="0" smtClean="0">
              <a:latin typeface="华文新魏" pitchFamily="2" charset="-122"/>
              <a:ea typeface="华文新魏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3200" b="1" dirty="0" smtClean="0">
                <a:latin typeface="华文新魏" pitchFamily="2" charset="-122"/>
                <a:ea typeface="华文新魏" pitchFamily="2" charset="-122"/>
              </a:rPr>
              <a:t>                                         </a:t>
            </a: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初中</a:t>
            </a:r>
            <a:r>
              <a:rPr lang="zh-CN" altLang="en-US" sz="3600" b="1" dirty="0">
                <a:latin typeface="华文新魏" pitchFamily="2" charset="-122"/>
                <a:ea typeface="华文新魏" pitchFamily="2" charset="-122"/>
              </a:rPr>
              <a:t>历史 八</a:t>
            </a: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年级</a:t>
            </a:r>
            <a:endParaRPr lang="en-US" altLang="zh-CN" sz="3600" b="1" dirty="0" smtClean="0">
              <a:latin typeface="华文新魏" pitchFamily="2" charset="-122"/>
              <a:ea typeface="华文新魏" pitchFamily="2" charset="-122"/>
            </a:endParaRPr>
          </a:p>
          <a:p>
            <a:pPr>
              <a:lnSpc>
                <a:spcPct val="125000"/>
              </a:lnSpc>
            </a:pPr>
            <a:endParaRPr lang="en-US" altLang="zh-CN" sz="3600" b="1" dirty="0" smtClean="0">
              <a:solidFill>
                <a:schemeClr val="accent1">
                  <a:lumMod val="75000"/>
                </a:schemeClr>
              </a:solidFill>
              <a:latin typeface="华文新魏" pitchFamily="2" charset="-122"/>
              <a:ea typeface="华文新魏" pitchFamily="2" charset="-122"/>
            </a:endParaRPr>
          </a:p>
          <a:p>
            <a:pPr algn="ctr">
              <a:lnSpc>
                <a:spcPct val="125000"/>
              </a:lnSpc>
            </a:pPr>
            <a:r>
              <a:rPr lang="zh-CN" altLang="en-US" sz="5000" b="1" dirty="0" smtClean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第五、六单元</a:t>
            </a:r>
            <a:r>
              <a:rPr lang="zh-CN" altLang="en-US" sz="5000" b="1" dirty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练习解析</a:t>
            </a:r>
            <a:r>
              <a:rPr lang="zh-CN" altLang="en-US" sz="5000" b="1" dirty="0" smtClean="0">
                <a:solidFill>
                  <a:srgbClr val="C00000"/>
                </a:solidFill>
                <a:latin typeface="华文新魏" pitchFamily="2" charset="-122"/>
                <a:ea typeface="华文新魏" pitchFamily="2" charset="-122"/>
              </a:rPr>
              <a:t>（二）非选择题</a:t>
            </a:r>
            <a:endParaRPr lang="en-US" altLang="zh-CN" sz="4000" b="1" dirty="0" smtClean="0">
              <a:solidFill>
                <a:schemeClr val="accent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5000"/>
              </a:lnSpc>
            </a:pPr>
            <a:endParaRPr lang="zh-CN" altLang="en-US" sz="4000" b="1" dirty="0">
              <a:solidFill>
                <a:schemeClr val="accent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5000"/>
              </a:lnSpc>
            </a:pP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济</a:t>
            </a:r>
            <a:r>
              <a:rPr lang="zh-CN" altLang="en-US" sz="3600" b="1" dirty="0">
                <a:latin typeface="华文新魏" pitchFamily="2" charset="-122"/>
                <a:ea typeface="华文新魏" pitchFamily="2" charset="-122"/>
              </a:rPr>
              <a:t>南汇才学校</a:t>
            </a:r>
            <a:r>
              <a:rPr lang="en-US" altLang="zh-CN" sz="3600" b="1" dirty="0">
                <a:latin typeface="华文新魏" pitchFamily="2" charset="-122"/>
                <a:ea typeface="华文新魏" pitchFamily="2" charset="-122"/>
              </a:rPr>
              <a:t>     </a:t>
            </a: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李永娟</a:t>
            </a:r>
            <a:endParaRPr lang="zh-CN" altLang="en-US" sz="3600" b="1" dirty="0">
              <a:latin typeface="华文新魏" pitchFamily="2" charset="-122"/>
              <a:ea typeface="华文新魏" pitchFamily="2" charset="-122"/>
            </a:endParaRPr>
          </a:p>
          <a:p>
            <a:pPr algn="ctr">
              <a:lnSpc>
                <a:spcPct val="125000"/>
              </a:lnSpc>
            </a:pPr>
            <a:endParaRPr lang="en-US" altLang="zh-CN" sz="3600" b="1" dirty="0" smtClean="0">
              <a:latin typeface="华文新魏" pitchFamily="2" charset="-122"/>
              <a:ea typeface="华文新魏" pitchFamily="2" charset="-122"/>
            </a:endParaRPr>
          </a:p>
          <a:p>
            <a:pPr algn="ctr">
              <a:lnSpc>
                <a:spcPct val="125000"/>
              </a:lnSpc>
            </a:pP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济南市</a:t>
            </a:r>
            <a:r>
              <a:rPr lang="zh-CN" altLang="en-US" sz="3600" b="1" dirty="0">
                <a:latin typeface="华文新魏" pitchFamily="2" charset="-122"/>
                <a:ea typeface="华文新魏" pitchFamily="2" charset="-122"/>
              </a:rPr>
              <a:t>教育教学研究院</a:t>
            </a: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监制 </a:t>
            </a:r>
            <a:endParaRPr lang="zh-CN" altLang="en-US" sz="3600" b="1" dirty="0">
              <a:latin typeface="华文新魏" pitchFamily="2" charset="-122"/>
              <a:ea typeface="华文新魏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FFE2EA"/>
            </a:gs>
            <a:gs pos="33000">
              <a:schemeClr val="bg1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09b391e607eed1afaaebc7f3ebbde7f7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-2540" y="3810"/>
            <a:ext cx="1565749" cy="178185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84672" y="948905"/>
            <a:ext cx="1161115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材料三</a:t>
            </a:r>
          </a:p>
          <a:p>
            <a:pPr fontAlgn="ctr"/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 </a:t>
            </a:r>
            <a:endParaRPr lang="zh-CN" altLang="en-US" sz="2800" b="1" dirty="0" smtClean="0">
              <a:latin typeface="华文新魏" pitchFamily="2" charset="-122"/>
              <a:ea typeface="华文新魏" pitchFamily="2" charset="-122"/>
            </a:endParaRPr>
          </a:p>
          <a:p>
            <a:pPr fontAlgn="ctr"/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 </a:t>
            </a:r>
            <a:endParaRPr lang="zh-CN" altLang="en-US" sz="2800" b="1" dirty="0" smtClean="0">
              <a:latin typeface="华文新魏" pitchFamily="2" charset="-122"/>
              <a:ea typeface="华文新魏" pitchFamily="2" charset="-122"/>
            </a:endParaRPr>
          </a:p>
          <a:p>
            <a:pPr fontAlgn="ctr"/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 </a:t>
            </a:r>
            <a:endParaRPr lang="zh-CN" altLang="en-US" sz="2800" b="1" dirty="0" smtClean="0">
              <a:latin typeface="华文新魏" pitchFamily="2" charset="-122"/>
              <a:ea typeface="华文新魏" pitchFamily="2" charset="-122"/>
            </a:endParaRPr>
          </a:p>
          <a:p>
            <a:pPr fontAlgn="ctr"/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 </a:t>
            </a:r>
            <a:endParaRPr lang="zh-CN" altLang="en-US" sz="2800" b="1" dirty="0" smtClean="0">
              <a:latin typeface="华文新魏" pitchFamily="2" charset="-122"/>
              <a:ea typeface="华文新魏" pitchFamily="2" charset="-122"/>
            </a:endParaRPr>
          </a:p>
          <a:p>
            <a:pPr fontAlgn="ctr"/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2016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年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3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月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8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日，国务院批复同意自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2016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年起将每年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4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月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24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日设立为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“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中国航天日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”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。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2020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年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4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月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24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日人民网发布了“中国航天日”宣传片，旨在传承弘扬航天精神，为中国航天事业打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CALL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。北京航天城、酒泉卫星发射中心、太原卫星发射中心等单位，也用各自的方式进行了庆祝活动迎接这一特殊的日子。</a:t>
            </a:r>
          </a:p>
          <a:p>
            <a:pPr lvl="0" fontAlgn="ctr"/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⑶根据材料三回答，我国为什么要设立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“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中国航天日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”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？（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4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分）</a:t>
            </a:r>
          </a:p>
          <a:p>
            <a:endParaRPr lang="zh-CN" altLang="en-US" sz="2800" b="1" dirty="0">
              <a:latin typeface="华文新魏" pitchFamily="2" charset="-122"/>
              <a:ea typeface="华文新魏" pitchFamily="2" charset="-122"/>
            </a:endParaRPr>
          </a:p>
        </p:txBody>
      </p:sp>
      <p:pic>
        <p:nvPicPr>
          <p:cNvPr id="4" name="图片 3" descr="IMG_25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956483" y="854016"/>
            <a:ext cx="2486120" cy="2175156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448574" y="5840082"/>
            <a:ext cx="4252822" cy="452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 dirty="0" smtClean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原因：传承弘扬航天精神。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E2EA"/>
            </a:gs>
            <a:gs pos="60000">
              <a:schemeClr val="bg1"/>
            </a:gs>
          </a:gsLst>
          <a:lin ang="18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771650" y="2590165"/>
            <a:ext cx="1493520" cy="1437005"/>
            <a:chOff x="3049" y="4268"/>
            <a:chExt cx="2352" cy="2263"/>
          </a:xfrm>
        </p:grpSpPr>
        <p:pic>
          <p:nvPicPr>
            <p:cNvPr id="13" name="图片 12" descr="66f4ab6da7d9e9104926040a7a26ccb6"/>
            <p:cNvPicPr>
              <a:picLocks noChangeAspect="1"/>
            </p:cNvPicPr>
            <p:nvPr/>
          </p:nvPicPr>
          <p:blipFill>
            <a:blip r:embed="rId2" cstate="print">
              <a:biLevel thresh="50000"/>
            </a:blip>
            <a:stretch>
              <a:fillRect/>
            </a:stretch>
          </p:blipFill>
          <p:spPr>
            <a:xfrm>
              <a:off x="3049" y="4268"/>
              <a:ext cx="2352" cy="2263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3616" y="4529"/>
              <a:ext cx="1219" cy="17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600">
                  <a:solidFill>
                    <a:schemeClr val="tx1"/>
                  </a:solidFill>
                  <a:latin typeface="方正行楷简体" panose="03000509000000000000" charset="-122"/>
                  <a:ea typeface="方正行楷简体" panose="03000509000000000000" charset="-122"/>
                </a:rPr>
                <a:t>贰</a:t>
              </a:r>
            </a:p>
          </p:txBody>
        </p:sp>
      </p:grpSp>
      <p:pic>
        <p:nvPicPr>
          <p:cNvPr id="17" name="图片 16" descr="3257930379f1ad03ce88a68aa94b959d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9860000">
            <a:off x="4914900" y="-123190"/>
            <a:ext cx="3132455" cy="3132455"/>
          </a:xfrm>
          <a:prstGeom prst="rect">
            <a:avLst/>
          </a:prstGeom>
        </p:spPr>
      </p:pic>
      <p:pic>
        <p:nvPicPr>
          <p:cNvPr id="2" name="图片 1" descr="e4123f93bc8d4f7c21528372ee54b0f6"/>
          <p:cNvPicPr>
            <a:picLocks noChangeAspect="1"/>
          </p:cNvPicPr>
          <p:nvPr/>
        </p:nvPicPr>
        <p:blipFill>
          <a:blip r:embed="rId4" cstate="print">
            <a:lum bright="-12000" contrast="18000"/>
          </a:blip>
          <a:stretch>
            <a:fillRect/>
          </a:stretch>
        </p:blipFill>
        <p:spPr>
          <a:xfrm>
            <a:off x="8580755" y="-256540"/>
            <a:ext cx="3659505" cy="6513195"/>
          </a:xfrm>
          <a:prstGeom prst="rect">
            <a:avLst/>
          </a:prstGeom>
        </p:spPr>
      </p:pic>
      <p:sp>
        <p:nvSpPr>
          <p:cNvPr id="9" name="文本框 15"/>
          <p:cNvSpPr txBox="1"/>
          <p:nvPr/>
        </p:nvSpPr>
        <p:spPr>
          <a:xfrm>
            <a:off x="3369310" y="2830830"/>
            <a:ext cx="57162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spc="250" dirty="0" smtClean="0">
                <a:solidFill>
                  <a:schemeClr val="tx1"/>
                </a:solidFill>
                <a:uFillTx/>
                <a:latin typeface="华文新魏" pitchFamily="2" charset="-122"/>
                <a:ea typeface="华文新魏" pitchFamily="2" charset="-122"/>
              </a:rPr>
              <a:t>方 法 点 拨</a:t>
            </a:r>
            <a:endParaRPr lang="zh-CN" altLang="en-US" sz="6000" b="1" spc="250" dirty="0">
              <a:solidFill>
                <a:schemeClr val="tx1"/>
              </a:solidFill>
              <a:uFillTx/>
              <a:latin typeface="华文新魏" pitchFamily="2" charset="-122"/>
              <a:ea typeface="华文新魏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FFE2EA"/>
            </a:gs>
            <a:gs pos="33000">
              <a:schemeClr val="bg1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09b391e607eed1afaaebc7f3ebbde7f7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-2540" y="3810"/>
            <a:ext cx="1565749" cy="1781858"/>
          </a:xfrm>
          <a:prstGeom prst="rect">
            <a:avLst/>
          </a:prstGeom>
        </p:spPr>
      </p:pic>
      <p:grpSp>
        <p:nvGrpSpPr>
          <p:cNvPr id="7" name="组合 12"/>
          <p:cNvGrpSpPr/>
          <p:nvPr/>
        </p:nvGrpSpPr>
        <p:grpSpPr>
          <a:xfrm>
            <a:off x="1743963" y="0"/>
            <a:ext cx="6174105" cy="1168400"/>
            <a:chOff x="8683" y="2528"/>
            <a:chExt cx="9723" cy="1840"/>
          </a:xfrm>
        </p:grpSpPr>
        <p:grpSp>
          <p:nvGrpSpPr>
            <p:cNvPr id="15" name="组合 10"/>
            <p:cNvGrpSpPr/>
            <p:nvPr/>
          </p:nvGrpSpPr>
          <p:grpSpPr>
            <a:xfrm>
              <a:off x="8683" y="2528"/>
              <a:ext cx="1834" cy="1840"/>
              <a:chOff x="8554" y="2528"/>
              <a:chExt cx="2092" cy="2098"/>
            </a:xfrm>
          </p:grpSpPr>
          <p:pic>
            <p:nvPicPr>
              <p:cNvPr id="19" name="图片 18" descr="72311bd9b286a42af3722faa1c4ede17"/>
              <p:cNvPicPr>
                <a:picLocks noChangeAspect="1"/>
              </p:cNvPicPr>
              <p:nvPr/>
            </p:nvPicPr>
            <p:blipFill>
              <a:blip r:embed="rId4" cstate="print">
                <a:grayscl/>
              </a:blip>
              <a:stretch>
                <a:fillRect/>
              </a:stretch>
            </p:blipFill>
            <p:spPr>
              <a:xfrm>
                <a:off x="8554" y="2528"/>
                <a:ext cx="2092" cy="2098"/>
              </a:xfrm>
              <a:prstGeom prst="rect">
                <a:avLst/>
              </a:prstGeom>
            </p:spPr>
          </p:pic>
          <p:sp>
            <p:nvSpPr>
              <p:cNvPr id="20" name="文本框 9"/>
              <p:cNvSpPr txBox="1"/>
              <p:nvPr/>
            </p:nvSpPr>
            <p:spPr>
              <a:xfrm>
                <a:off x="9143" y="3048"/>
                <a:ext cx="915" cy="10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b="1" dirty="0">
                    <a:latin typeface="华文新魏" pitchFamily="2" charset="-122"/>
                    <a:ea typeface="华文新魏" pitchFamily="2" charset="-122"/>
                  </a:rPr>
                  <a:t>1</a:t>
                </a:r>
              </a:p>
            </p:txBody>
          </p:sp>
        </p:grpSp>
        <p:sp>
          <p:nvSpPr>
            <p:cNvPr id="16" name="文本框 11"/>
            <p:cNvSpPr txBox="1"/>
            <p:nvPr/>
          </p:nvSpPr>
          <p:spPr>
            <a:xfrm>
              <a:off x="10599" y="2737"/>
              <a:ext cx="7807" cy="1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000" b="1" spc="250" dirty="0" smtClean="0">
                  <a:solidFill>
                    <a:schemeClr val="tx1"/>
                  </a:solidFill>
                  <a:uFillTx/>
                  <a:latin typeface="华文新魏" pitchFamily="2" charset="-122"/>
                  <a:ea typeface="华文新魏" pitchFamily="2" charset="-122"/>
                </a:rPr>
                <a:t>关于解题方法</a:t>
              </a:r>
              <a:endParaRPr lang="zh-CN" altLang="en-US" sz="5000" b="1" spc="250" dirty="0">
                <a:solidFill>
                  <a:schemeClr val="tx1"/>
                </a:solidFill>
                <a:uFillTx/>
                <a:latin typeface="华文新魏" pitchFamily="2" charset="-122"/>
                <a:ea typeface="华文新魏" pitchFamily="2" charset="-122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2130725" y="2113471"/>
            <a:ext cx="91871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读题</a:t>
            </a:r>
            <a:r>
              <a:rPr lang="en-US" altLang="zh-CN" sz="3600" b="1" dirty="0" smtClean="0">
                <a:latin typeface="华文新魏" pitchFamily="2" charset="-122"/>
                <a:ea typeface="华文新魏" pitchFamily="2" charset="-122"/>
              </a:rPr>
              <a:t>——</a:t>
            </a: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仔细（找出提示信息）</a:t>
            </a:r>
            <a:endParaRPr lang="en-US" altLang="zh-CN" sz="3600" b="1" dirty="0" smtClean="0">
              <a:latin typeface="华文新魏" pitchFamily="2" charset="-122"/>
              <a:ea typeface="华文新魏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审题</a:t>
            </a:r>
            <a:r>
              <a:rPr lang="en-US" altLang="zh-CN" sz="3600" b="1" dirty="0" smtClean="0">
                <a:latin typeface="华文新魏" pitchFamily="2" charset="-122"/>
                <a:ea typeface="华文新魏" pitchFamily="2" charset="-122"/>
              </a:rPr>
              <a:t>——</a:t>
            </a: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严谨（明确问题要求）</a:t>
            </a:r>
            <a:endParaRPr lang="en-US" altLang="zh-CN" sz="3600" b="1" dirty="0" smtClean="0">
              <a:latin typeface="华文新魏" pitchFamily="2" charset="-122"/>
              <a:ea typeface="华文新魏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答题</a:t>
            </a:r>
            <a:r>
              <a:rPr lang="en-US" altLang="zh-CN" sz="3600" b="1" dirty="0" smtClean="0">
                <a:latin typeface="华文新魏" pitchFamily="2" charset="-122"/>
                <a:ea typeface="华文新魏" pitchFamily="2" charset="-122"/>
              </a:rPr>
              <a:t>——</a:t>
            </a: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规范（规范书面表达）</a:t>
            </a:r>
            <a:endParaRPr lang="zh-CN" altLang="en-US" sz="3600" b="1" dirty="0">
              <a:latin typeface="华文新魏" pitchFamily="2" charset="-122"/>
              <a:ea typeface="华文新魏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FFE2EA"/>
            </a:gs>
            <a:gs pos="33000">
              <a:schemeClr val="bg1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09b391e607eed1afaaebc7f3ebbde7f7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-2540" y="3810"/>
            <a:ext cx="1565749" cy="1781858"/>
          </a:xfrm>
          <a:prstGeom prst="rect">
            <a:avLst/>
          </a:prstGeom>
        </p:spPr>
      </p:pic>
      <p:grpSp>
        <p:nvGrpSpPr>
          <p:cNvPr id="3" name="组合 12"/>
          <p:cNvGrpSpPr/>
          <p:nvPr/>
        </p:nvGrpSpPr>
        <p:grpSpPr>
          <a:xfrm>
            <a:off x="1743963" y="0"/>
            <a:ext cx="6174105" cy="1168400"/>
            <a:chOff x="8683" y="2528"/>
            <a:chExt cx="9723" cy="1840"/>
          </a:xfrm>
        </p:grpSpPr>
        <p:grpSp>
          <p:nvGrpSpPr>
            <p:cNvPr id="4" name="组合 10"/>
            <p:cNvGrpSpPr/>
            <p:nvPr/>
          </p:nvGrpSpPr>
          <p:grpSpPr>
            <a:xfrm>
              <a:off x="8683" y="2528"/>
              <a:ext cx="1834" cy="1840"/>
              <a:chOff x="8554" y="2528"/>
              <a:chExt cx="2092" cy="2098"/>
            </a:xfrm>
          </p:grpSpPr>
          <p:pic>
            <p:nvPicPr>
              <p:cNvPr id="6" name="图片 5" descr="72311bd9b286a42af3722faa1c4ede17"/>
              <p:cNvPicPr>
                <a:picLocks noChangeAspect="1"/>
              </p:cNvPicPr>
              <p:nvPr/>
            </p:nvPicPr>
            <p:blipFill>
              <a:blip r:embed="rId4" cstate="print">
                <a:grayscl/>
              </a:blip>
              <a:stretch>
                <a:fillRect/>
              </a:stretch>
            </p:blipFill>
            <p:spPr>
              <a:xfrm>
                <a:off x="8554" y="2528"/>
                <a:ext cx="2092" cy="2098"/>
              </a:xfrm>
              <a:prstGeom prst="rect">
                <a:avLst/>
              </a:prstGeom>
            </p:spPr>
          </p:pic>
          <p:sp>
            <p:nvSpPr>
              <p:cNvPr id="7" name="文本框 9"/>
              <p:cNvSpPr txBox="1"/>
              <p:nvPr/>
            </p:nvSpPr>
            <p:spPr>
              <a:xfrm>
                <a:off x="9143" y="3048"/>
                <a:ext cx="915" cy="10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b="1" dirty="0">
                    <a:latin typeface="华文新魏" pitchFamily="2" charset="-122"/>
                    <a:ea typeface="华文新魏" pitchFamily="2" charset="-122"/>
                  </a:rPr>
                  <a:t>2</a:t>
                </a:r>
              </a:p>
            </p:txBody>
          </p:sp>
        </p:grpSp>
        <p:sp>
          <p:nvSpPr>
            <p:cNvPr id="5" name="文本框 11"/>
            <p:cNvSpPr txBox="1"/>
            <p:nvPr/>
          </p:nvSpPr>
          <p:spPr>
            <a:xfrm>
              <a:off x="10599" y="2737"/>
              <a:ext cx="7807" cy="1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000" b="1" spc="250" dirty="0" smtClean="0">
                  <a:solidFill>
                    <a:schemeClr val="tx1"/>
                  </a:solidFill>
                  <a:uFillTx/>
                  <a:latin typeface="华文新魏" pitchFamily="2" charset="-122"/>
                  <a:ea typeface="华文新魏" pitchFamily="2" charset="-122"/>
                </a:rPr>
                <a:t>关于梳理专题</a:t>
              </a:r>
              <a:endParaRPr lang="zh-CN" altLang="en-US" sz="5000" b="1" spc="250" dirty="0">
                <a:solidFill>
                  <a:schemeClr val="tx1"/>
                </a:solidFill>
                <a:uFillTx/>
                <a:latin typeface="华文新魏" pitchFamily="2" charset="-122"/>
                <a:ea typeface="华文新魏" pitchFamily="2" charset="-122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3338424" y="1949569"/>
            <a:ext cx="462375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时间</a:t>
            </a:r>
            <a:endParaRPr lang="en-US" altLang="zh-CN" sz="3600" b="1" dirty="0" smtClean="0">
              <a:latin typeface="华文新魏" pitchFamily="2" charset="-122"/>
              <a:ea typeface="华文新魏" pitchFamily="2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        事件</a:t>
            </a:r>
            <a:endParaRPr lang="en-US" altLang="zh-CN" sz="3600" b="1" dirty="0" smtClean="0">
              <a:latin typeface="华文新魏" pitchFamily="2" charset="-122"/>
              <a:ea typeface="华文新魏" pitchFamily="2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                状态</a:t>
            </a:r>
            <a:r>
              <a:rPr lang="en-US" altLang="zh-CN" sz="3600" b="1" dirty="0" smtClean="0">
                <a:latin typeface="华文新魏" pitchFamily="2" charset="-122"/>
                <a:ea typeface="华文新魏" pitchFamily="2" charset="-122"/>
              </a:rPr>
              <a:t>/</a:t>
            </a: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趋势</a:t>
            </a:r>
            <a:endParaRPr lang="zh-CN" altLang="en-US" sz="3600" b="1" dirty="0">
              <a:latin typeface="华文新魏" pitchFamily="2" charset="-122"/>
              <a:ea typeface="华文新魏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FFE2EA"/>
            </a:gs>
            <a:gs pos="33000">
              <a:schemeClr val="bg1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09b391e607eed1afaaebc7f3ebbde7f7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-2540" y="3810"/>
            <a:ext cx="1565749" cy="1781858"/>
          </a:xfrm>
          <a:prstGeom prst="rect">
            <a:avLst/>
          </a:prstGeom>
        </p:spPr>
      </p:pic>
      <p:sp>
        <p:nvSpPr>
          <p:cNvPr id="18" name="文本框 11"/>
          <p:cNvSpPr txBox="1"/>
          <p:nvPr/>
        </p:nvSpPr>
        <p:spPr>
          <a:xfrm>
            <a:off x="2020344" y="132715"/>
            <a:ext cx="4957445" cy="861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000" b="1" spc="250" dirty="0" smtClean="0">
                <a:solidFill>
                  <a:schemeClr val="tx1"/>
                </a:solidFill>
                <a:uFillTx/>
                <a:latin typeface="华文新魏" pitchFamily="2" charset="-122"/>
                <a:ea typeface="华文新魏" pitchFamily="2" charset="-122"/>
              </a:rPr>
              <a:t>新中国外交专题</a:t>
            </a:r>
            <a:endParaRPr lang="zh-CN" altLang="en-US" sz="5000" b="1" spc="250" dirty="0">
              <a:solidFill>
                <a:schemeClr val="tx1"/>
              </a:solidFill>
              <a:uFillTx/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1846052"/>
            <a:ext cx="248440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时间</a:t>
            </a:r>
            <a:endParaRPr lang="en-US" altLang="zh-CN" sz="3600" b="1" dirty="0" smtClean="0">
              <a:latin typeface="华文新魏" pitchFamily="2" charset="-122"/>
              <a:ea typeface="华文新魏" pitchFamily="2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事件</a:t>
            </a:r>
            <a:endParaRPr lang="en-US" altLang="zh-CN" sz="3600" b="1" dirty="0" smtClean="0">
              <a:latin typeface="华文新魏" pitchFamily="2" charset="-122"/>
              <a:ea typeface="华文新魏" pitchFamily="2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状态</a:t>
            </a:r>
            <a:r>
              <a:rPr lang="en-US" altLang="zh-CN" sz="3600" b="1" dirty="0" smtClean="0">
                <a:latin typeface="华文新魏" pitchFamily="2" charset="-122"/>
                <a:ea typeface="华文新魏" pitchFamily="2" charset="-122"/>
              </a:rPr>
              <a:t>/</a:t>
            </a: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趋势</a:t>
            </a:r>
            <a:endParaRPr lang="zh-CN" altLang="en-US" sz="3600" b="1" dirty="0">
              <a:latin typeface="华文新魏" pitchFamily="2" charset="-122"/>
              <a:ea typeface="华文新魏" pitchFamily="2" charset="-122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1719850" y="2038511"/>
            <a:ext cx="2665243" cy="815564"/>
            <a:chOff x="4441739" y="1840105"/>
            <a:chExt cx="2665243" cy="815564"/>
          </a:xfrm>
        </p:grpSpPr>
        <p:pic>
          <p:nvPicPr>
            <p:cNvPr id="34" name="图片 33"/>
            <p:cNvPicPr>
              <a:picLocks noChangeAspect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 xmlns="">
                    <a14:imgLayer r:embed="rId5">
                      <a14:imgEffect>
                        <a14:backgroundRemoval t="9804" b="92157" l="3000" r="95800">
                          <a14:foregroundMark x1="33200" y1="49673" x2="3000" y2="49020"/>
                          <a14:foregroundMark x1="30600" y1="14379" x2="63000" y2="14379"/>
                          <a14:foregroundMark x1="92000" y1="32026" x2="95800" y2="33333"/>
                          <a14:foregroundMark x1="81000" y1="17647" x2="81800" y2="18954"/>
                          <a14:foregroundMark x1="72600" y1="13725" x2="69800" y2="11111"/>
                          <a14:foregroundMark x1="38400" y1="75163" x2="37400" y2="9215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4441739" y="1840105"/>
              <a:ext cx="2665243" cy="815564"/>
            </a:xfrm>
            <a:prstGeom prst="rect">
              <a:avLst/>
            </a:prstGeom>
          </p:spPr>
        </p:pic>
        <p:sp>
          <p:nvSpPr>
            <p:cNvPr id="33" name="TextBox 15"/>
            <p:cNvSpPr txBox="1">
              <a:spLocks noChangeArrowheads="1"/>
            </p:cNvSpPr>
            <p:nvPr/>
          </p:nvSpPr>
          <p:spPr bwMode="auto">
            <a:xfrm>
              <a:off x="4977440" y="1940943"/>
              <a:ext cx="1423357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>
              <a:spAutoFit/>
            </a:bodyPr>
            <a:lstStyle/>
            <a:p>
              <a:r>
                <a:rPr lang="zh-CN" altLang="en-US" sz="3200" b="1" dirty="0" smtClean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建国初</a:t>
              </a:r>
              <a:endParaRPr lang="zh-CN" altLang="en-US" sz="3200" b="1" dirty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4325028" y="2029885"/>
            <a:ext cx="2665243" cy="815564"/>
            <a:chOff x="4441739" y="1840105"/>
            <a:chExt cx="2665243" cy="815564"/>
          </a:xfrm>
        </p:grpSpPr>
        <p:pic>
          <p:nvPicPr>
            <p:cNvPr id="37" name="图片 36"/>
            <p:cNvPicPr>
              <a:picLocks noChangeAspect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 xmlns="">
                    <a14:imgLayer r:embed="rId5">
                      <a14:imgEffect>
                        <a14:backgroundRemoval t="9804" b="92157" l="3000" r="95800">
                          <a14:foregroundMark x1="33200" y1="49673" x2="3000" y2="49020"/>
                          <a14:foregroundMark x1="30600" y1="14379" x2="63000" y2="14379"/>
                          <a14:foregroundMark x1="92000" y1="32026" x2="95800" y2="33333"/>
                          <a14:foregroundMark x1="81000" y1="17647" x2="81800" y2="18954"/>
                          <a14:foregroundMark x1="72600" y1="13725" x2="69800" y2="11111"/>
                          <a14:foregroundMark x1="38400" y1="75163" x2="37400" y2="9215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4441739" y="1840105"/>
              <a:ext cx="2665243" cy="815564"/>
            </a:xfrm>
            <a:prstGeom prst="rect">
              <a:avLst/>
            </a:prstGeom>
          </p:spPr>
        </p:pic>
        <p:sp>
          <p:nvSpPr>
            <p:cNvPr id="38" name="TextBox 15"/>
            <p:cNvSpPr txBox="1">
              <a:spLocks noChangeArrowheads="1"/>
            </p:cNvSpPr>
            <p:nvPr/>
          </p:nvSpPr>
          <p:spPr bwMode="auto">
            <a:xfrm>
              <a:off x="4977440" y="1940943"/>
              <a:ext cx="1664900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>
              <a:spAutoFit/>
            </a:bodyPr>
            <a:lstStyle/>
            <a:p>
              <a:r>
                <a:rPr lang="en-US" altLang="zh-CN" sz="3200" b="1" dirty="0" smtClean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50</a:t>
              </a:r>
              <a:r>
                <a:rPr lang="zh-CN" altLang="en-US" sz="3200" b="1" dirty="0" smtClean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年代</a:t>
              </a:r>
              <a:endParaRPr lang="zh-CN" altLang="en-US" sz="3200" b="1" dirty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6930206" y="2021258"/>
            <a:ext cx="2665243" cy="815564"/>
            <a:chOff x="4441739" y="1840105"/>
            <a:chExt cx="2665243" cy="815564"/>
          </a:xfrm>
        </p:grpSpPr>
        <p:pic>
          <p:nvPicPr>
            <p:cNvPr id="41" name="图片 40"/>
            <p:cNvPicPr>
              <a:picLocks noChangeAspect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 xmlns="">
                    <a14:imgLayer r:embed="rId5">
                      <a14:imgEffect>
                        <a14:backgroundRemoval t="9804" b="92157" l="3000" r="95800">
                          <a14:foregroundMark x1="33200" y1="49673" x2="3000" y2="49020"/>
                          <a14:foregroundMark x1="30600" y1="14379" x2="63000" y2="14379"/>
                          <a14:foregroundMark x1="92000" y1="32026" x2="95800" y2="33333"/>
                          <a14:foregroundMark x1="81000" y1="17647" x2="81800" y2="18954"/>
                          <a14:foregroundMark x1="72600" y1="13725" x2="69800" y2="11111"/>
                          <a14:foregroundMark x1="38400" y1="75163" x2="37400" y2="9215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4441739" y="1840105"/>
              <a:ext cx="2665243" cy="815564"/>
            </a:xfrm>
            <a:prstGeom prst="rect">
              <a:avLst/>
            </a:prstGeom>
          </p:spPr>
        </p:pic>
        <p:sp>
          <p:nvSpPr>
            <p:cNvPr id="42" name="TextBox 15"/>
            <p:cNvSpPr txBox="1">
              <a:spLocks noChangeArrowheads="1"/>
            </p:cNvSpPr>
            <p:nvPr/>
          </p:nvSpPr>
          <p:spPr bwMode="auto">
            <a:xfrm>
              <a:off x="4977440" y="1940943"/>
              <a:ext cx="1664900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>
              <a:spAutoFit/>
            </a:bodyPr>
            <a:lstStyle/>
            <a:p>
              <a:r>
                <a:rPr lang="en-US" altLang="zh-CN" sz="3200" b="1" dirty="0" smtClean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70</a:t>
              </a:r>
              <a:r>
                <a:rPr lang="zh-CN" altLang="en-US" sz="3200" b="1" dirty="0" smtClean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年代</a:t>
              </a:r>
              <a:endParaRPr lang="zh-CN" altLang="en-US" sz="3200" b="1" dirty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9526757" y="2021258"/>
            <a:ext cx="2665243" cy="815564"/>
            <a:chOff x="4441739" y="1840105"/>
            <a:chExt cx="2665243" cy="815564"/>
          </a:xfrm>
        </p:grpSpPr>
        <p:pic>
          <p:nvPicPr>
            <p:cNvPr id="44" name="图片 43"/>
            <p:cNvPicPr>
              <a:picLocks noChangeAspect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 xmlns="">
                    <a14:imgLayer r:embed="rId5">
                      <a14:imgEffect>
                        <a14:backgroundRemoval t="9804" b="92157" l="3000" r="95800">
                          <a14:foregroundMark x1="33200" y1="49673" x2="3000" y2="49020"/>
                          <a14:foregroundMark x1="30600" y1="14379" x2="63000" y2="14379"/>
                          <a14:foregroundMark x1="92000" y1="32026" x2="95800" y2="33333"/>
                          <a14:foregroundMark x1="81000" y1="17647" x2="81800" y2="18954"/>
                          <a14:foregroundMark x1="72600" y1="13725" x2="69800" y2="11111"/>
                          <a14:foregroundMark x1="38400" y1="75163" x2="37400" y2="9215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4441739" y="1840105"/>
              <a:ext cx="2665243" cy="815564"/>
            </a:xfrm>
            <a:prstGeom prst="rect">
              <a:avLst/>
            </a:prstGeom>
          </p:spPr>
        </p:pic>
        <p:sp>
          <p:nvSpPr>
            <p:cNvPr id="45" name="TextBox 15"/>
            <p:cNvSpPr txBox="1">
              <a:spLocks noChangeArrowheads="1"/>
            </p:cNvSpPr>
            <p:nvPr/>
          </p:nvSpPr>
          <p:spPr bwMode="auto">
            <a:xfrm>
              <a:off x="4977440" y="1940943"/>
              <a:ext cx="1664900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>
              <a:spAutoFit/>
            </a:bodyPr>
            <a:lstStyle/>
            <a:p>
              <a:r>
                <a:rPr lang="zh-CN" altLang="en-US" sz="3200" b="1" dirty="0" smtClean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新时期</a:t>
              </a:r>
              <a:endParaRPr lang="zh-CN" altLang="en-US" sz="3200" b="1" dirty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endParaRPr>
            </a:p>
          </p:txBody>
        </p:sp>
      </p:grpSp>
      <p:sp>
        <p:nvSpPr>
          <p:cNvPr id="46" name="矩形: 圆角 27"/>
          <p:cNvSpPr/>
          <p:nvPr/>
        </p:nvSpPr>
        <p:spPr>
          <a:xfrm>
            <a:off x="1009292" y="3120353"/>
            <a:ext cx="3467818" cy="109791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gradFill>
              <a:gsLst>
                <a:gs pos="0">
                  <a:schemeClr val="accent1"/>
                </a:gs>
                <a:gs pos="58000">
                  <a:schemeClr val="accent2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225425" indent="-225425"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kern="0" dirty="0" smtClean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提出独立自主</a:t>
            </a:r>
            <a:r>
              <a:rPr lang="zh-CN" altLang="en-US" sz="2000" b="1" kern="0" dirty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的和平外交政策</a:t>
            </a:r>
          </a:p>
          <a:p>
            <a:pPr marL="225425" indent="-225425"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kern="0" dirty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同苏联等十几个国家</a:t>
            </a:r>
          </a:p>
          <a:p>
            <a:pPr marL="225425" indent="-225425"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kern="0" dirty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建立外交关系</a:t>
            </a:r>
          </a:p>
        </p:txBody>
      </p:sp>
      <p:sp>
        <p:nvSpPr>
          <p:cNvPr id="47" name="矩形: 圆角 27"/>
          <p:cNvSpPr/>
          <p:nvPr/>
        </p:nvSpPr>
        <p:spPr>
          <a:xfrm>
            <a:off x="4520241" y="3195943"/>
            <a:ext cx="2717321" cy="1031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gradFill>
              <a:gsLst>
                <a:gs pos="0">
                  <a:schemeClr val="accent1"/>
                </a:gs>
                <a:gs pos="58000">
                  <a:schemeClr val="accent2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225425" indent="-225425"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kern="0" dirty="0" smtClean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提出和平共处五项原则</a:t>
            </a:r>
            <a:endParaRPr lang="zh-CN" altLang="en-US" sz="2000" b="1" kern="0" dirty="0">
              <a:solidFill>
                <a:prstClr val="black"/>
              </a:solidFill>
              <a:latin typeface="华文新魏" pitchFamily="2" charset="-122"/>
              <a:ea typeface="华文新魏" pitchFamily="2" charset="-122"/>
              <a:cs typeface="Arial" panose="020B0604020202020204" pitchFamily="34" charset="0"/>
              <a:sym typeface="+mn-lt"/>
            </a:endParaRPr>
          </a:p>
          <a:p>
            <a:pPr marL="225425" indent="-225425"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kern="0" dirty="0" smtClean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参加万隆会议</a:t>
            </a:r>
            <a:endParaRPr lang="en-US" altLang="zh-CN" sz="2000" b="1" kern="0" dirty="0" smtClean="0">
              <a:solidFill>
                <a:prstClr val="black"/>
              </a:solidFill>
              <a:latin typeface="华文新魏" pitchFamily="2" charset="-122"/>
              <a:ea typeface="华文新魏" pitchFamily="2" charset="-122"/>
              <a:cs typeface="Arial" panose="020B0604020202020204" pitchFamily="34" charset="0"/>
              <a:sym typeface="+mn-lt"/>
            </a:endParaRPr>
          </a:p>
          <a:p>
            <a:pPr marL="225425" indent="-225425"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kern="0" dirty="0" smtClean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（</a:t>
            </a:r>
            <a:r>
              <a:rPr lang="zh-CN" altLang="en-US" sz="2000" b="1" kern="0" dirty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求同存异方针）</a:t>
            </a:r>
          </a:p>
        </p:txBody>
      </p:sp>
      <p:sp>
        <p:nvSpPr>
          <p:cNvPr id="48" name="矩形: 圆角 27"/>
          <p:cNvSpPr/>
          <p:nvPr/>
        </p:nvSpPr>
        <p:spPr>
          <a:xfrm>
            <a:off x="7289319" y="3154381"/>
            <a:ext cx="2104847" cy="109791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gradFill>
              <a:gsLst>
                <a:gs pos="0">
                  <a:schemeClr val="accent1"/>
                </a:gs>
                <a:gs pos="58000">
                  <a:schemeClr val="accent2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225425" indent="-225425"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kern="0" dirty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重返</a:t>
            </a:r>
            <a:r>
              <a:rPr lang="zh-CN" altLang="en-US" sz="2000" b="1" kern="0" dirty="0" smtClean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联合国</a:t>
            </a:r>
            <a:endParaRPr lang="zh-CN" altLang="en-US" sz="2000" b="1" kern="0" dirty="0">
              <a:solidFill>
                <a:prstClr val="black"/>
              </a:solidFill>
              <a:latin typeface="华文新魏" pitchFamily="2" charset="-122"/>
              <a:ea typeface="华文新魏" pitchFamily="2" charset="-122"/>
              <a:cs typeface="Arial" panose="020B0604020202020204" pitchFamily="34" charset="0"/>
              <a:sym typeface="+mn-lt"/>
            </a:endParaRPr>
          </a:p>
          <a:p>
            <a:pPr marL="225425" indent="-225425"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kern="0" dirty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中美关系</a:t>
            </a:r>
            <a:r>
              <a:rPr lang="zh-CN" altLang="en-US" sz="2000" b="1" kern="0" dirty="0" smtClean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正常化</a:t>
            </a:r>
            <a:endParaRPr lang="en-US" altLang="zh-CN" sz="2000" b="1" kern="0" dirty="0" smtClean="0">
              <a:solidFill>
                <a:prstClr val="black"/>
              </a:solidFill>
              <a:latin typeface="华文新魏" pitchFamily="2" charset="-122"/>
              <a:ea typeface="华文新魏" pitchFamily="2" charset="-122"/>
              <a:cs typeface="Arial" panose="020B0604020202020204" pitchFamily="34" charset="0"/>
              <a:sym typeface="+mn-lt"/>
            </a:endParaRPr>
          </a:p>
          <a:p>
            <a:pPr marL="225425" indent="-225425"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kern="0" dirty="0" smtClean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中</a:t>
            </a:r>
            <a:r>
              <a:rPr lang="zh-CN" altLang="en-US" sz="2000" b="1" kern="0" dirty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日建交</a:t>
            </a:r>
          </a:p>
          <a:p>
            <a:pPr marL="225425" indent="-225425"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kern="0" dirty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中美建交</a:t>
            </a:r>
          </a:p>
        </p:txBody>
      </p:sp>
      <p:sp>
        <p:nvSpPr>
          <p:cNvPr id="49" name="矩形: 圆角 27"/>
          <p:cNvSpPr/>
          <p:nvPr/>
        </p:nvSpPr>
        <p:spPr>
          <a:xfrm>
            <a:off x="9704717" y="3213196"/>
            <a:ext cx="2165229" cy="1031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gradFill>
              <a:gsLst>
                <a:gs pos="0">
                  <a:schemeClr val="accent1"/>
                </a:gs>
                <a:gs pos="58000">
                  <a:schemeClr val="accent2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225425" indent="-225425"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kern="0" dirty="0" smtClean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构建全方位</a:t>
            </a:r>
            <a:r>
              <a:rPr lang="zh-CN" altLang="en-US" sz="2000" b="1" kern="0" dirty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外交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285998" y="4425351"/>
            <a:ext cx="1742537" cy="1015663"/>
          </a:xfrm>
          <a:prstGeom prst="rect">
            <a:avLst/>
          </a:prstGeom>
          <a:noFill/>
          <a:ln w="63500" cmpd="tri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latin typeface="华文新魏" pitchFamily="2" charset="-122"/>
                <a:ea typeface="华文新魏" pitchFamily="2" charset="-122"/>
              </a:rPr>
              <a:t>坚持独立自主</a:t>
            </a:r>
            <a:endParaRPr lang="en-US" altLang="zh-CN" sz="2000" b="1" dirty="0" smtClean="0">
              <a:latin typeface="华文新魏" pitchFamily="2" charset="-122"/>
              <a:ea typeface="华文新魏" pitchFamily="2" charset="-122"/>
            </a:endParaRPr>
          </a:p>
          <a:p>
            <a:pPr algn="ctr"/>
            <a:r>
              <a:rPr lang="zh-CN" altLang="en-US" sz="2000" b="1" dirty="0" smtClean="0">
                <a:latin typeface="华文新魏" pitchFamily="2" charset="-122"/>
                <a:ea typeface="华文新魏" pitchFamily="2" charset="-122"/>
              </a:rPr>
              <a:t>受到帝国主义国家孤立</a:t>
            </a:r>
            <a:endParaRPr lang="zh-CN" altLang="en-US" sz="2000" b="1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658264" y="4433978"/>
            <a:ext cx="2372264" cy="707886"/>
          </a:xfrm>
          <a:prstGeom prst="rect">
            <a:avLst/>
          </a:prstGeom>
          <a:noFill/>
          <a:ln w="63500" cmpd="tri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latin typeface="华文新魏" pitchFamily="2" charset="-122"/>
                <a:ea typeface="华文新魏" pitchFamily="2" charset="-122"/>
              </a:rPr>
              <a:t>开创外交局面</a:t>
            </a:r>
            <a:endParaRPr lang="en-US" altLang="zh-CN" sz="2000" b="1" dirty="0" smtClean="0">
              <a:latin typeface="华文新魏" pitchFamily="2" charset="-122"/>
              <a:ea typeface="华文新魏" pitchFamily="2" charset="-122"/>
            </a:endParaRPr>
          </a:p>
          <a:p>
            <a:pPr algn="ctr"/>
            <a:r>
              <a:rPr lang="zh-CN" altLang="en-US" sz="2000" b="1" dirty="0" smtClean="0">
                <a:latin typeface="华文新魏" pitchFamily="2" charset="-122"/>
                <a:ea typeface="华文新魏" pitchFamily="2" charset="-122"/>
              </a:rPr>
              <a:t>奠定外交事业基础</a:t>
            </a:r>
            <a:endParaRPr lang="zh-CN" altLang="en-US" sz="2000" b="1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289321" y="4442604"/>
            <a:ext cx="2139351" cy="707886"/>
          </a:xfrm>
          <a:prstGeom prst="rect">
            <a:avLst/>
          </a:prstGeom>
          <a:noFill/>
          <a:ln w="63500" cmpd="tri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latin typeface="华文新魏" pitchFamily="2" charset="-122"/>
                <a:ea typeface="华文新魏" pitchFamily="2" charset="-122"/>
              </a:rPr>
              <a:t>多边外交新局面</a:t>
            </a:r>
            <a:endParaRPr lang="en-US" altLang="zh-CN" sz="2000" b="1" dirty="0" smtClean="0">
              <a:latin typeface="华文新魏" pitchFamily="2" charset="-122"/>
              <a:ea typeface="华文新魏" pitchFamily="2" charset="-122"/>
            </a:endParaRPr>
          </a:p>
          <a:p>
            <a:pPr algn="ctr"/>
            <a:r>
              <a:rPr lang="zh-CN" altLang="en-US" sz="2000" b="1" dirty="0" smtClean="0">
                <a:latin typeface="华文新魏" pitchFamily="2" charset="-122"/>
                <a:ea typeface="华文新魏" pitchFamily="2" charset="-122"/>
              </a:rPr>
              <a:t>外交关系新拓展</a:t>
            </a:r>
            <a:endParaRPr lang="zh-CN" altLang="en-US" sz="2000" b="1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9859992" y="4433977"/>
            <a:ext cx="1940943" cy="1015663"/>
          </a:xfrm>
          <a:prstGeom prst="rect">
            <a:avLst/>
          </a:prstGeom>
          <a:noFill/>
          <a:ln w="63500" cmpd="tri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latin typeface="华文新魏" pitchFamily="2" charset="-122"/>
                <a:ea typeface="华文新魏" pitchFamily="2" charset="-122"/>
              </a:rPr>
              <a:t>全面对外开放</a:t>
            </a:r>
            <a:endParaRPr lang="en-US" altLang="zh-CN" sz="2000" b="1" dirty="0" smtClean="0">
              <a:latin typeface="华文新魏" pitchFamily="2" charset="-122"/>
              <a:ea typeface="华文新魏" pitchFamily="2" charset="-122"/>
            </a:endParaRPr>
          </a:p>
          <a:p>
            <a:pPr algn="ctr"/>
            <a:r>
              <a:rPr lang="zh-CN" altLang="en-US" sz="2000" b="1" dirty="0" smtClean="0">
                <a:latin typeface="华文新魏" pitchFamily="2" charset="-122"/>
                <a:ea typeface="华文新魏" pitchFamily="2" charset="-122"/>
              </a:rPr>
              <a:t>国际影响日益巨大</a:t>
            </a:r>
            <a:endParaRPr lang="zh-CN" altLang="en-US" sz="2000" b="1" dirty="0">
              <a:latin typeface="华文新魏" pitchFamily="2" charset="-122"/>
              <a:ea typeface="华文新魏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  <p:bldLst>
      <p:bldP spid="46" grpId="0" animBg="1"/>
      <p:bldP spid="47" grpId="0" animBg="1"/>
      <p:bldP spid="48" grpId="0" animBg="1"/>
      <p:bldP spid="4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FFE2EA"/>
            </a:gs>
            <a:gs pos="33000">
              <a:schemeClr val="bg1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09b391e607eed1afaaebc7f3ebbde7f7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-2540" y="3810"/>
            <a:ext cx="1565749" cy="1781858"/>
          </a:xfrm>
          <a:prstGeom prst="rect">
            <a:avLst/>
          </a:prstGeom>
        </p:spPr>
      </p:pic>
      <p:sp>
        <p:nvSpPr>
          <p:cNvPr id="18" name="文本框 11"/>
          <p:cNvSpPr txBox="1"/>
          <p:nvPr/>
        </p:nvSpPr>
        <p:spPr>
          <a:xfrm>
            <a:off x="2020344" y="132715"/>
            <a:ext cx="4957445" cy="861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000" b="1" spc="250" dirty="0" smtClean="0">
                <a:solidFill>
                  <a:schemeClr val="tx1"/>
                </a:solidFill>
                <a:uFillTx/>
                <a:latin typeface="华文新魏" pitchFamily="2" charset="-122"/>
                <a:ea typeface="华文新魏" pitchFamily="2" charset="-122"/>
              </a:rPr>
              <a:t>中美关系专题</a:t>
            </a:r>
            <a:endParaRPr lang="zh-CN" altLang="en-US" sz="5000" b="1" spc="250" dirty="0">
              <a:solidFill>
                <a:schemeClr val="tx1"/>
              </a:solidFill>
              <a:uFillTx/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1846052"/>
            <a:ext cx="2484407" cy="3267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时间</a:t>
            </a:r>
            <a:endParaRPr lang="en-US" altLang="zh-CN" sz="3600" b="1" dirty="0" smtClean="0">
              <a:latin typeface="华文新魏" pitchFamily="2" charset="-122"/>
              <a:ea typeface="华文新魏" pitchFamily="2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事件</a:t>
            </a:r>
            <a:endParaRPr lang="en-US" altLang="zh-CN" sz="3600" b="1" dirty="0" smtClean="0">
              <a:latin typeface="华文新魏" pitchFamily="2" charset="-122"/>
              <a:ea typeface="华文新魏" pitchFamily="2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状态</a:t>
            </a:r>
            <a:r>
              <a:rPr lang="en-US" altLang="zh-CN" sz="3600" b="1" dirty="0" smtClean="0">
                <a:latin typeface="华文新魏" pitchFamily="2" charset="-122"/>
                <a:ea typeface="华文新魏" pitchFamily="2" charset="-122"/>
              </a:rPr>
              <a:t>/</a:t>
            </a: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趋势</a:t>
            </a:r>
            <a:endParaRPr lang="zh-CN" altLang="en-US" sz="3600" b="1" dirty="0">
              <a:latin typeface="华文新魏" pitchFamily="2" charset="-122"/>
              <a:ea typeface="华文新魏" pitchFamily="2" charset="-122"/>
            </a:endParaRPr>
          </a:p>
        </p:txBody>
      </p:sp>
      <p:grpSp>
        <p:nvGrpSpPr>
          <p:cNvPr id="2" name="组合 34"/>
          <p:cNvGrpSpPr/>
          <p:nvPr/>
        </p:nvGrpSpPr>
        <p:grpSpPr>
          <a:xfrm>
            <a:off x="1538695" y="2038511"/>
            <a:ext cx="3525010" cy="815564"/>
            <a:chOff x="4441739" y="1840105"/>
            <a:chExt cx="2665243" cy="815564"/>
          </a:xfrm>
        </p:grpSpPr>
        <p:pic>
          <p:nvPicPr>
            <p:cNvPr id="34" name="图片 33"/>
            <p:cNvPicPr>
              <a:picLocks noChangeAspect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 xmlns="">
                    <a14:imgLayer r:embed="rId5">
                      <a14:imgEffect>
                        <a14:backgroundRemoval t="9804" b="92157" l="3000" r="95800">
                          <a14:foregroundMark x1="33200" y1="49673" x2="3000" y2="49020"/>
                          <a14:foregroundMark x1="30600" y1="14379" x2="63000" y2="14379"/>
                          <a14:foregroundMark x1="92000" y1="32026" x2="95800" y2="33333"/>
                          <a14:foregroundMark x1="81000" y1="17647" x2="81800" y2="18954"/>
                          <a14:foregroundMark x1="72600" y1="13725" x2="69800" y2="11111"/>
                          <a14:foregroundMark x1="38400" y1="75163" x2="37400" y2="9215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4441739" y="1840105"/>
              <a:ext cx="2665243" cy="815564"/>
            </a:xfrm>
            <a:prstGeom prst="rect">
              <a:avLst/>
            </a:prstGeom>
          </p:spPr>
        </p:pic>
        <p:sp>
          <p:nvSpPr>
            <p:cNvPr id="33" name="TextBox 15"/>
            <p:cNvSpPr txBox="1">
              <a:spLocks noChangeArrowheads="1"/>
            </p:cNvSpPr>
            <p:nvPr/>
          </p:nvSpPr>
          <p:spPr bwMode="auto">
            <a:xfrm>
              <a:off x="4866559" y="1949570"/>
              <a:ext cx="1973005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>
              <a:spAutoFit/>
            </a:bodyPr>
            <a:lstStyle/>
            <a:p>
              <a:r>
                <a:rPr lang="en-US" altLang="zh-CN" sz="3200" b="1" dirty="0" smtClean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1949-1972</a:t>
              </a:r>
              <a:endParaRPr lang="zh-CN" altLang="en-US" sz="3200" b="1" dirty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endParaRPr>
            </a:p>
          </p:txBody>
        </p:sp>
      </p:grpSp>
      <p:sp>
        <p:nvSpPr>
          <p:cNvPr id="46" name="矩形: 圆角 27"/>
          <p:cNvSpPr/>
          <p:nvPr/>
        </p:nvSpPr>
        <p:spPr>
          <a:xfrm>
            <a:off x="1587260" y="2855343"/>
            <a:ext cx="3450566" cy="157000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gradFill>
              <a:gsLst>
                <a:gs pos="0">
                  <a:schemeClr val="accent1"/>
                </a:gs>
                <a:gs pos="58000">
                  <a:schemeClr val="accent2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225425" indent="-225425"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kern="0" dirty="0" smtClean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美国支持国民党蒋介石</a:t>
            </a:r>
            <a:endParaRPr lang="en-US" altLang="zh-CN" sz="2000" b="1" kern="0" dirty="0" smtClean="0">
              <a:solidFill>
                <a:prstClr val="black"/>
              </a:solidFill>
              <a:latin typeface="华文新魏" pitchFamily="2" charset="-122"/>
              <a:ea typeface="华文新魏" pitchFamily="2" charset="-122"/>
              <a:cs typeface="Arial" panose="020B0604020202020204" pitchFamily="34" charset="0"/>
              <a:sym typeface="+mn-lt"/>
            </a:endParaRPr>
          </a:p>
          <a:p>
            <a:pPr marL="225425" indent="-225425"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kern="0" dirty="0" smtClean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不承认新中国</a:t>
            </a:r>
            <a:endParaRPr lang="en-US" altLang="zh-CN" sz="2000" b="1" kern="0" dirty="0" smtClean="0">
              <a:solidFill>
                <a:prstClr val="black"/>
              </a:solidFill>
              <a:latin typeface="华文新魏" pitchFamily="2" charset="-122"/>
              <a:ea typeface="华文新魏" pitchFamily="2" charset="-122"/>
              <a:cs typeface="Arial" panose="020B0604020202020204" pitchFamily="34" charset="0"/>
              <a:sym typeface="+mn-lt"/>
            </a:endParaRPr>
          </a:p>
          <a:p>
            <a:pPr marL="225425" indent="-225425"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kern="0" dirty="0" smtClean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美国第七舰队入侵台湾海峡</a:t>
            </a:r>
            <a:endParaRPr lang="en-US" altLang="zh-CN" sz="2000" b="1" kern="0" dirty="0" smtClean="0">
              <a:solidFill>
                <a:prstClr val="black"/>
              </a:solidFill>
              <a:latin typeface="华文新魏" pitchFamily="2" charset="-122"/>
              <a:ea typeface="华文新魏" pitchFamily="2" charset="-122"/>
              <a:cs typeface="Arial" panose="020B0604020202020204" pitchFamily="34" charset="0"/>
              <a:sym typeface="+mn-lt"/>
            </a:endParaRPr>
          </a:p>
          <a:p>
            <a:pPr marL="225425" indent="-225425"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kern="0" dirty="0" smtClean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朝鲜战争</a:t>
            </a:r>
          </a:p>
        </p:txBody>
      </p:sp>
      <p:sp>
        <p:nvSpPr>
          <p:cNvPr id="48" name="矩形: 圆角 27"/>
          <p:cNvSpPr/>
          <p:nvPr/>
        </p:nvSpPr>
        <p:spPr>
          <a:xfrm>
            <a:off x="5633048" y="3042238"/>
            <a:ext cx="1871932" cy="109791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gradFill>
              <a:gsLst>
                <a:gs pos="0">
                  <a:schemeClr val="accent1"/>
                </a:gs>
                <a:gs pos="58000">
                  <a:schemeClr val="accent2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225425" indent="-225425"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kern="0" dirty="0" smtClean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尼克松访华</a:t>
            </a:r>
            <a:endParaRPr lang="en-US" altLang="zh-CN" sz="2000" b="1" kern="0" dirty="0" smtClean="0">
              <a:solidFill>
                <a:prstClr val="black"/>
              </a:solidFill>
              <a:latin typeface="华文新魏" pitchFamily="2" charset="-122"/>
              <a:ea typeface="华文新魏" pitchFamily="2" charset="-122"/>
              <a:cs typeface="Arial" panose="020B0604020202020204" pitchFamily="34" charset="0"/>
              <a:sym typeface="+mn-lt"/>
            </a:endParaRPr>
          </a:p>
          <a:p>
            <a:pPr marL="225425" indent="-225425"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kern="0" dirty="0" smtClean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中美建交</a:t>
            </a:r>
            <a:endParaRPr lang="zh-CN" altLang="en-US" sz="2000" b="1" kern="0" dirty="0">
              <a:solidFill>
                <a:prstClr val="black"/>
              </a:solidFill>
              <a:latin typeface="华文新魏" pitchFamily="2" charset="-122"/>
              <a:ea typeface="华文新魏" pitchFamily="2" charset="-122"/>
              <a:cs typeface="Arial" panose="020B0604020202020204" pitchFamily="34" charset="0"/>
              <a:sym typeface="+mn-lt"/>
            </a:endParaRPr>
          </a:p>
        </p:txBody>
      </p:sp>
      <p:sp>
        <p:nvSpPr>
          <p:cNvPr id="49" name="矩形: 圆角 27"/>
          <p:cNvSpPr/>
          <p:nvPr/>
        </p:nvSpPr>
        <p:spPr>
          <a:xfrm>
            <a:off x="8980099" y="3213196"/>
            <a:ext cx="2268746" cy="9878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gradFill>
              <a:gsLst>
                <a:gs pos="0">
                  <a:schemeClr val="accent1"/>
                </a:gs>
                <a:gs pos="58000">
                  <a:schemeClr val="accent2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225425" indent="-225425"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kern="0" dirty="0" smtClean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中美多方合作</a:t>
            </a:r>
            <a:endParaRPr lang="en-US" altLang="zh-CN" sz="2000" b="1" kern="0" dirty="0" smtClean="0">
              <a:solidFill>
                <a:prstClr val="black"/>
              </a:solidFill>
              <a:latin typeface="华文新魏" pitchFamily="2" charset="-122"/>
              <a:ea typeface="华文新魏" pitchFamily="2" charset="-122"/>
              <a:cs typeface="Arial" panose="020B0604020202020204" pitchFamily="34" charset="0"/>
              <a:sym typeface="+mn-lt"/>
            </a:endParaRPr>
          </a:p>
          <a:p>
            <a:pPr marL="225425" indent="-225425"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kern="0" dirty="0" smtClean="0">
                <a:solidFill>
                  <a:prstClr val="black"/>
                </a:solidFill>
                <a:latin typeface="华文新魏" pitchFamily="2" charset="-122"/>
                <a:ea typeface="华文新魏" pitchFamily="2" charset="-122"/>
                <a:cs typeface="Arial" panose="020B0604020202020204" pitchFamily="34" charset="0"/>
                <a:sym typeface="+mn-lt"/>
              </a:rPr>
              <a:t>中美贸易战</a:t>
            </a:r>
            <a:endParaRPr lang="zh-CN" altLang="en-US" sz="2000" b="1" kern="0" dirty="0">
              <a:solidFill>
                <a:prstClr val="black"/>
              </a:solidFill>
              <a:latin typeface="华文新魏" pitchFamily="2" charset="-122"/>
              <a:ea typeface="华文新魏" pitchFamily="2" charset="-122"/>
              <a:cs typeface="Arial" panose="020B0604020202020204" pitchFamily="34" charset="0"/>
              <a:sym typeface="+mn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303251" y="4615132"/>
            <a:ext cx="1984077" cy="400110"/>
          </a:xfrm>
          <a:prstGeom prst="rect">
            <a:avLst/>
          </a:prstGeom>
          <a:noFill/>
          <a:ln w="63500" cmpd="tri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latin typeface="华文新魏" pitchFamily="2" charset="-122"/>
                <a:ea typeface="华文新魏" pitchFamily="2" charset="-122"/>
              </a:rPr>
              <a:t>敌视孤立对抗</a:t>
            </a:r>
            <a:endParaRPr lang="zh-CN" altLang="en-US" sz="2000" b="1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676180" y="4632384"/>
            <a:ext cx="1742537" cy="400110"/>
          </a:xfrm>
          <a:prstGeom prst="rect">
            <a:avLst/>
          </a:prstGeom>
          <a:noFill/>
          <a:ln w="63500" cmpd="tri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latin typeface="华文新魏" pitchFamily="2" charset="-122"/>
                <a:ea typeface="华文新魏" pitchFamily="2" charset="-122"/>
              </a:rPr>
              <a:t>走向正常化</a:t>
            </a:r>
            <a:endParaRPr lang="zh-CN" altLang="en-US" sz="2000" b="1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247515" y="4641011"/>
            <a:ext cx="1742537" cy="400110"/>
          </a:xfrm>
          <a:prstGeom prst="rect">
            <a:avLst/>
          </a:prstGeom>
          <a:noFill/>
          <a:ln w="63500" cmpd="tri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latin typeface="华文新魏" pitchFamily="2" charset="-122"/>
                <a:ea typeface="华文新魏" pitchFamily="2" charset="-122"/>
              </a:rPr>
              <a:t>合作竞争</a:t>
            </a:r>
            <a:endParaRPr lang="zh-CN" altLang="en-US" sz="2000" b="1" dirty="0">
              <a:latin typeface="华文新魏" pitchFamily="2" charset="-122"/>
              <a:ea typeface="华文新魏" pitchFamily="2" charset="-122"/>
            </a:endParaRPr>
          </a:p>
        </p:txBody>
      </p:sp>
      <p:grpSp>
        <p:nvGrpSpPr>
          <p:cNvPr id="27" name="组合 34"/>
          <p:cNvGrpSpPr/>
          <p:nvPr/>
        </p:nvGrpSpPr>
        <p:grpSpPr>
          <a:xfrm>
            <a:off x="4902997" y="2064391"/>
            <a:ext cx="3525010" cy="815564"/>
            <a:chOff x="4441739" y="1840105"/>
            <a:chExt cx="2665243" cy="815564"/>
          </a:xfrm>
        </p:grpSpPr>
        <p:pic>
          <p:nvPicPr>
            <p:cNvPr id="28" name="图片 27"/>
            <p:cNvPicPr>
              <a:picLocks noChangeAspect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 xmlns="">
                    <a14:imgLayer r:embed="rId5">
                      <a14:imgEffect>
                        <a14:backgroundRemoval t="9804" b="92157" l="3000" r="95800">
                          <a14:foregroundMark x1="33200" y1="49673" x2="3000" y2="49020"/>
                          <a14:foregroundMark x1="30600" y1="14379" x2="63000" y2="14379"/>
                          <a14:foregroundMark x1="92000" y1="32026" x2="95800" y2="33333"/>
                          <a14:foregroundMark x1="81000" y1="17647" x2="81800" y2="18954"/>
                          <a14:foregroundMark x1="72600" y1="13725" x2="69800" y2="11111"/>
                          <a14:foregroundMark x1="38400" y1="75163" x2="37400" y2="9215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4441739" y="1840105"/>
              <a:ext cx="2665243" cy="815564"/>
            </a:xfrm>
            <a:prstGeom prst="rect">
              <a:avLst/>
            </a:prstGeom>
          </p:spPr>
        </p:pic>
        <p:sp>
          <p:nvSpPr>
            <p:cNvPr id="29" name="TextBox 15"/>
            <p:cNvSpPr txBox="1">
              <a:spLocks noChangeArrowheads="1"/>
            </p:cNvSpPr>
            <p:nvPr/>
          </p:nvSpPr>
          <p:spPr bwMode="auto">
            <a:xfrm>
              <a:off x="4866559" y="1949570"/>
              <a:ext cx="1973005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>
              <a:spAutoFit/>
            </a:bodyPr>
            <a:lstStyle/>
            <a:p>
              <a:r>
                <a:rPr lang="en-US" altLang="zh-CN" sz="3200" b="1" dirty="0" smtClean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1972-1979</a:t>
              </a:r>
              <a:endParaRPr lang="zh-CN" altLang="en-US" sz="3200" b="1" dirty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endParaRPr>
            </a:p>
          </p:txBody>
        </p:sp>
      </p:grpSp>
      <p:grpSp>
        <p:nvGrpSpPr>
          <p:cNvPr id="30" name="组合 34"/>
          <p:cNvGrpSpPr/>
          <p:nvPr/>
        </p:nvGrpSpPr>
        <p:grpSpPr>
          <a:xfrm>
            <a:off x="8324491" y="2038511"/>
            <a:ext cx="3867509" cy="1186683"/>
            <a:chOff x="4441739" y="1840105"/>
            <a:chExt cx="2665243" cy="1186683"/>
          </a:xfrm>
        </p:grpSpPr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 xmlns="">
                    <a14:imgLayer r:embed="rId5">
                      <a14:imgEffect>
                        <a14:backgroundRemoval t="9804" b="92157" l="3000" r="95800">
                          <a14:foregroundMark x1="33200" y1="49673" x2="3000" y2="49020"/>
                          <a14:foregroundMark x1="30600" y1="14379" x2="63000" y2="14379"/>
                          <a14:foregroundMark x1="92000" y1="32026" x2="95800" y2="33333"/>
                          <a14:foregroundMark x1="81000" y1="17647" x2="81800" y2="18954"/>
                          <a14:foregroundMark x1="72600" y1="13725" x2="69800" y2="11111"/>
                          <a14:foregroundMark x1="38400" y1="75163" x2="37400" y2="9215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4441739" y="1840105"/>
              <a:ext cx="2665243" cy="815564"/>
            </a:xfrm>
            <a:prstGeom prst="rect">
              <a:avLst/>
            </a:prstGeom>
          </p:spPr>
        </p:pic>
        <p:sp>
          <p:nvSpPr>
            <p:cNvPr id="32" name="TextBox 15"/>
            <p:cNvSpPr txBox="1">
              <a:spLocks noChangeArrowheads="1"/>
            </p:cNvSpPr>
            <p:nvPr/>
          </p:nvSpPr>
          <p:spPr bwMode="auto">
            <a:xfrm>
              <a:off x="4456717" y="1949570"/>
              <a:ext cx="2650265" cy="107721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>
              <a:spAutoFit/>
            </a:bodyPr>
            <a:lstStyle/>
            <a:p>
              <a:r>
                <a:rPr lang="en-US" altLang="zh-CN" sz="3200" b="1" dirty="0" smtClean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20</a:t>
              </a:r>
              <a:r>
                <a:rPr lang="zh-CN" altLang="en-US" sz="3200" b="1" dirty="0" smtClean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世纪</a:t>
              </a:r>
              <a:r>
                <a:rPr lang="en-US" altLang="zh-CN" sz="3200" b="1" dirty="0" smtClean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80</a:t>
              </a:r>
              <a:r>
                <a:rPr lang="zh-CN" altLang="en-US" sz="3200" b="1" dirty="0" smtClean="0">
                  <a:solidFill>
                    <a:schemeClr val="bg1"/>
                  </a:solidFill>
                  <a:latin typeface="华文新魏" pitchFamily="2" charset="-122"/>
                  <a:ea typeface="华文新魏" pitchFamily="2" charset="-122"/>
                </a:rPr>
                <a:t>年代至今</a:t>
              </a:r>
              <a:endParaRPr lang="zh-CN" altLang="en-US" sz="3200" b="1" dirty="0">
                <a:solidFill>
                  <a:schemeClr val="bg1"/>
                </a:solidFill>
                <a:latin typeface="华文新魏" pitchFamily="2" charset="-122"/>
                <a:ea typeface="华文新魏" pitchFamily="2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  <p:bldLst>
      <p:bldP spid="46" grpId="0" animBg="1"/>
      <p:bldP spid="48" grpId="0" animBg="1"/>
      <p:bldP spid="4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E2EA"/>
            </a:gs>
            <a:gs pos="60000">
              <a:schemeClr val="bg1"/>
            </a:gs>
          </a:gsLst>
          <a:lin ang="18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771650" y="2590165"/>
            <a:ext cx="1493520" cy="1437005"/>
            <a:chOff x="3049" y="4268"/>
            <a:chExt cx="2352" cy="2263"/>
          </a:xfrm>
        </p:grpSpPr>
        <p:pic>
          <p:nvPicPr>
            <p:cNvPr id="13" name="图片 12" descr="66f4ab6da7d9e9104926040a7a26ccb6"/>
            <p:cNvPicPr>
              <a:picLocks noChangeAspect="1"/>
            </p:cNvPicPr>
            <p:nvPr/>
          </p:nvPicPr>
          <p:blipFill>
            <a:blip r:embed="rId2" cstate="print">
              <a:biLevel thresh="50000"/>
            </a:blip>
            <a:stretch>
              <a:fillRect/>
            </a:stretch>
          </p:blipFill>
          <p:spPr>
            <a:xfrm>
              <a:off x="3049" y="4268"/>
              <a:ext cx="2352" cy="2263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3616" y="4529"/>
              <a:ext cx="1219" cy="17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600">
                  <a:solidFill>
                    <a:schemeClr val="tx1"/>
                  </a:solidFill>
                  <a:latin typeface="方正行楷简体" panose="03000509000000000000" charset="-122"/>
                  <a:ea typeface="方正行楷简体" panose="03000509000000000000" charset="-122"/>
                </a:rPr>
                <a:t>叁</a:t>
              </a:r>
            </a:p>
          </p:txBody>
        </p:sp>
      </p:grpSp>
      <p:pic>
        <p:nvPicPr>
          <p:cNvPr id="17" name="图片 16" descr="3257930379f1ad03ce88a68aa94b959d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9860000">
            <a:off x="4914900" y="-123190"/>
            <a:ext cx="3132455" cy="3132455"/>
          </a:xfrm>
          <a:prstGeom prst="rect">
            <a:avLst/>
          </a:prstGeom>
        </p:spPr>
      </p:pic>
      <p:pic>
        <p:nvPicPr>
          <p:cNvPr id="2" name="图片 1" descr="e4123f93bc8d4f7c21528372ee54b0f6"/>
          <p:cNvPicPr>
            <a:picLocks noChangeAspect="1"/>
          </p:cNvPicPr>
          <p:nvPr/>
        </p:nvPicPr>
        <p:blipFill>
          <a:blip r:embed="rId4" cstate="print">
            <a:lum bright="-12000" contrast="18000"/>
          </a:blip>
          <a:stretch>
            <a:fillRect/>
          </a:stretch>
        </p:blipFill>
        <p:spPr>
          <a:xfrm>
            <a:off x="8580755" y="-256540"/>
            <a:ext cx="3659505" cy="6513195"/>
          </a:xfrm>
          <a:prstGeom prst="rect">
            <a:avLst/>
          </a:prstGeom>
        </p:spPr>
      </p:pic>
      <p:sp>
        <p:nvSpPr>
          <p:cNvPr id="8" name="文本框 15"/>
          <p:cNvSpPr txBox="1"/>
          <p:nvPr/>
        </p:nvSpPr>
        <p:spPr>
          <a:xfrm>
            <a:off x="3369310" y="2830830"/>
            <a:ext cx="57162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spc="250" dirty="0" smtClean="0">
                <a:solidFill>
                  <a:schemeClr val="tx1"/>
                </a:solidFill>
                <a:uFillTx/>
                <a:latin typeface="华文新魏" pitchFamily="2" charset="-122"/>
                <a:ea typeface="华文新魏" pitchFamily="2" charset="-122"/>
              </a:rPr>
              <a:t>复 习 建 议</a:t>
            </a:r>
            <a:endParaRPr lang="zh-CN" altLang="en-US" sz="6000" b="1" spc="250" dirty="0">
              <a:solidFill>
                <a:schemeClr val="tx1"/>
              </a:solidFill>
              <a:uFillTx/>
              <a:latin typeface="华文新魏" pitchFamily="2" charset="-122"/>
              <a:ea typeface="华文新魏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FFE2EA"/>
            </a:gs>
            <a:gs pos="33000">
              <a:schemeClr val="bg1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09b391e607eed1afaaebc7f3ebbde7f7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-2540" y="3810"/>
            <a:ext cx="1565749" cy="178185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691441" y="1932318"/>
            <a:ext cx="671135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 smtClean="0">
                <a:latin typeface="华文新魏" pitchFamily="2" charset="-122"/>
                <a:ea typeface="华文新魏" pitchFamily="2" charset="-122"/>
              </a:rPr>
              <a:t>牢固掌握基础知识</a:t>
            </a:r>
            <a:endParaRPr lang="en-US" altLang="zh-CN" sz="6000" b="1" dirty="0" smtClean="0">
              <a:latin typeface="华文新魏" pitchFamily="2" charset="-122"/>
              <a:ea typeface="华文新魏" pitchFamily="2" charset="-122"/>
            </a:endParaRPr>
          </a:p>
          <a:p>
            <a:r>
              <a:rPr lang="zh-CN" altLang="en-US" sz="6000" b="1" dirty="0" smtClean="0">
                <a:latin typeface="华文新魏" pitchFamily="2" charset="-122"/>
                <a:ea typeface="华文新魏" pitchFamily="2" charset="-122"/>
              </a:rPr>
              <a:t>精准分析材料问题</a:t>
            </a:r>
            <a:endParaRPr lang="en-US" altLang="zh-CN" sz="6000" b="1" dirty="0" smtClean="0">
              <a:latin typeface="华文新魏" pitchFamily="2" charset="-122"/>
              <a:ea typeface="华文新魏" pitchFamily="2" charset="-122"/>
            </a:endParaRPr>
          </a:p>
          <a:p>
            <a:r>
              <a:rPr lang="zh-CN" altLang="en-US" sz="6000" b="1" dirty="0" smtClean="0">
                <a:latin typeface="华文新魏" pitchFamily="2" charset="-122"/>
                <a:ea typeface="华文新魏" pitchFamily="2" charset="-122"/>
              </a:rPr>
              <a:t>善于归纳知识体系</a:t>
            </a:r>
            <a:endParaRPr lang="zh-CN" altLang="en-US" sz="6000" b="1" dirty="0">
              <a:latin typeface="华文新魏" pitchFamily="2" charset="-122"/>
              <a:ea typeface="华文新魏" pitchFamily="2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680361" y="4444"/>
            <a:ext cx="3511639" cy="3743307"/>
            <a:chOff x="12879" y="7"/>
            <a:chExt cx="6321" cy="6872"/>
          </a:xfrm>
        </p:grpSpPr>
        <p:pic>
          <p:nvPicPr>
            <p:cNvPr id="5" name="图片 4" descr="f8ac5b58b8e18f6d18ae234dc0997356"/>
            <p:cNvPicPr>
              <a:picLocks noChangeAspect="1"/>
            </p:cNvPicPr>
            <p:nvPr/>
          </p:nvPicPr>
          <p:blipFill>
            <a:blip r:embed="rId4" cstate="print">
              <a:lum bright="-12000" contrast="30000"/>
            </a:blip>
            <a:stretch>
              <a:fillRect/>
            </a:stretch>
          </p:blipFill>
          <p:spPr>
            <a:xfrm flipH="1">
              <a:off x="14252" y="7"/>
              <a:ext cx="4949" cy="6873"/>
            </a:xfrm>
            <a:prstGeom prst="rect">
              <a:avLst/>
            </a:prstGeom>
          </p:spPr>
        </p:pic>
        <p:pic>
          <p:nvPicPr>
            <p:cNvPr id="6" name="图片 5" descr="61ce64776a78f699829eeffd79fd99bc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879" y="2572"/>
              <a:ext cx="2281" cy="1743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7e98b32a76e54e81331b2cb490f7554c"/>
          <p:cNvPicPr>
            <a:picLocks noChangeAspect="1"/>
          </p:cNvPicPr>
          <p:nvPr/>
        </p:nvPicPr>
        <p:blipFill>
          <a:blip r:embed="rId3" cstate="print"/>
          <a:srcRect l="15634" r="13374"/>
          <a:stretch>
            <a:fillRect/>
          </a:stretch>
        </p:blipFill>
        <p:spPr>
          <a:xfrm rot="16200000">
            <a:off x="4585386" y="-1386516"/>
            <a:ext cx="3446145" cy="7715885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8680361" y="4444"/>
            <a:ext cx="3511639" cy="3743307"/>
            <a:chOff x="12879" y="7"/>
            <a:chExt cx="6321" cy="6872"/>
          </a:xfrm>
        </p:grpSpPr>
        <p:pic>
          <p:nvPicPr>
            <p:cNvPr id="4" name="图片 3" descr="f8ac5b58b8e18f6d18ae234dc0997356"/>
            <p:cNvPicPr>
              <a:picLocks noChangeAspect="1"/>
            </p:cNvPicPr>
            <p:nvPr/>
          </p:nvPicPr>
          <p:blipFill>
            <a:blip r:embed="rId4" cstate="print">
              <a:lum bright="-12000" contrast="30000"/>
            </a:blip>
            <a:stretch>
              <a:fillRect/>
            </a:stretch>
          </p:blipFill>
          <p:spPr>
            <a:xfrm flipH="1">
              <a:off x="14252" y="7"/>
              <a:ext cx="4949" cy="6873"/>
            </a:xfrm>
            <a:prstGeom prst="rect">
              <a:avLst/>
            </a:prstGeom>
          </p:spPr>
        </p:pic>
        <p:pic>
          <p:nvPicPr>
            <p:cNvPr id="5" name="图片 4" descr="61ce64776a78f699829eeffd79fd99bc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879" y="2572"/>
              <a:ext cx="2281" cy="1743"/>
            </a:xfrm>
            <a:prstGeom prst="rect">
              <a:avLst/>
            </a:prstGeom>
          </p:spPr>
        </p:pic>
      </p:grpSp>
      <p:sp>
        <p:nvSpPr>
          <p:cNvPr id="9" name="矩形 8"/>
          <p:cNvSpPr/>
          <p:nvPr/>
        </p:nvSpPr>
        <p:spPr>
          <a:xfrm>
            <a:off x="2717321" y="1475442"/>
            <a:ext cx="6970143" cy="2148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4000"/>
              </a:lnSpc>
            </a:pPr>
            <a:r>
              <a:rPr lang="zh-CN" altLang="en-US" sz="6000" b="1" spc="500" dirty="0" smtClean="0">
                <a:latin typeface="华文新魏" pitchFamily="2" charset="-122"/>
                <a:ea typeface="华文新魏" pitchFamily="2" charset="-122"/>
              </a:rPr>
              <a:t>济南汇才学校录制</a:t>
            </a:r>
            <a:endParaRPr lang="en-US" altLang="zh-CN" sz="6000" b="1" spc="500" dirty="0" smtClean="0">
              <a:latin typeface="华文新魏" pitchFamily="2" charset="-122"/>
              <a:ea typeface="华文新魏" pitchFamily="2" charset="-122"/>
            </a:endParaRPr>
          </a:p>
          <a:p>
            <a:pPr algn="ctr">
              <a:lnSpc>
                <a:spcPct val="114000"/>
              </a:lnSpc>
            </a:pPr>
            <a:r>
              <a:rPr lang="en-US" altLang="zh-CN" sz="6000" b="1" spc="500" dirty="0" smtClean="0">
                <a:latin typeface="华文新魏" pitchFamily="2" charset="-122"/>
                <a:ea typeface="华文新魏" pitchFamily="2" charset="-122"/>
              </a:rPr>
              <a:t>2020</a:t>
            </a:r>
            <a:r>
              <a:rPr lang="zh-CN" altLang="en-US" sz="6000" b="1" spc="500" dirty="0" smtClean="0">
                <a:latin typeface="华文新魏" pitchFamily="2" charset="-122"/>
                <a:ea typeface="华文新魏" pitchFamily="2" charset="-122"/>
              </a:rPr>
              <a:t>年</a:t>
            </a:r>
            <a:r>
              <a:rPr lang="en-US" altLang="zh-CN" sz="6000" b="1" spc="500" dirty="0" smtClean="0">
                <a:latin typeface="华文新魏" pitchFamily="2" charset="-122"/>
                <a:ea typeface="华文新魏" pitchFamily="2" charset="-122"/>
              </a:rPr>
              <a:t>5</a:t>
            </a:r>
            <a:r>
              <a:rPr lang="zh-CN" altLang="en-US" sz="6000" b="1" spc="500" dirty="0" smtClean="0">
                <a:latin typeface="华文新魏" pitchFamily="2" charset="-122"/>
                <a:ea typeface="华文新魏" pitchFamily="2" charset="-122"/>
              </a:rPr>
              <a:t>月</a:t>
            </a:r>
            <a:endParaRPr lang="en-US" altLang="zh-CN" sz="6000" b="1" spc="500" dirty="0" smtClean="0">
              <a:latin typeface="华文新魏" pitchFamily="2" charset="-122"/>
              <a:ea typeface="华文新魏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09b391e607eed1afaaebc7f3ebbde7f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-2540" y="3810"/>
            <a:ext cx="1913890" cy="2178050"/>
          </a:xfrm>
          <a:prstGeom prst="rect">
            <a:avLst/>
          </a:prstGeom>
        </p:spPr>
      </p:pic>
      <p:pic>
        <p:nvPicPr>
          <p:cNvPr id="53" name="Picture 2" descr="D:\照片\学校相关\7.12研学-西湖\IMG_20190712_08134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96355" y="0"/>
            <a:ext cx="3769744" cy="282730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5" name="图片 54" descr="initpintu_副本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26616" y="2191109"/>
            <a:ext cx="5569328" cy="3895005"/>
          </a:xfrm>
          <a:prstGeom prst="rect">
            <a:avLst/>
          </a:prstGeom>
        </p:spPr>
      </p:pic>
      <p:sp>
        <p:nvSpPr>
          <p:cNvPr id="57" name="Freeform 5"/>
          <p:cNvSpPr>
            <a:spLocks noEditPoints="1"/>
          </p:cNvSpPr>
          <p:nvPr/>
        </p:nvSpPr>
        <p:spPr bwMode="auto">
          <a:xfrm rot="16200000">
            <a:off x="2415705" y="1432295"/>
            <a:ext cx="3786378" cy="5426015"/>
          </a:xfrm>
          <a:custGeom>
            <a:avLst/>
            <a:gdLst>
              <a:gd name="T0" fmla="*/ 630 w 17037"/>
              <a:gd name="T1" fmla="*/ 767 h 25868"/>
              <a:gd name="T2" fmla="*/ 630 w 17037"/>
              <a:gd name="T3" fmla="*/ 25101 h 25868"/>
              <a:gd name="T4" fmla="*/ 155 w 17037"/>
              <a:gd name="T5" fmla="*/ 24640 h 25868"/>
              <a:gd name="T6" fmla="*/ 940 w 17037"/>
              <a:gd name="T7" fmla="*/ 25410 h 25868"/>
              <a:gd name="T8" fmla="*/ 155 w 17037"/>
              <a:gd name="T9" fmla="*/ 25410 h 25868"/>
              <a:gd name="T10" fmla="*/ 467 w 17037"/>
              <a:gd name="T11" fmla="*/ 23255 h 25868"/>
              <a:gd name="T12" fmla="*/ 467 w 17037"/>
              <a:gd name="T13" fmla="*/ 2614 h 25868"/>
              <a:gd name="T14" fmla="*/ 940 w 17037"/>
              <a:gd name="T15" fmla="*/ 922 h 25868"/>
              <a:gd name="T16" fmla="*/ 2664 w 17037"/>
              <a:gd name="T17" fmla="*/ 458 h 25868"/>
              <a:gd name="T18" fmla="*/ 14373 w 17037"/>
              <a:gd name="T19" fmla="*/ 458 h 25868"/>
              <a:gd name="T20" fmla="*/ 16100 w 17037"/>
              <a:gd name="T21" fmla="*/ 922 h 25868"/>
              <a:gd name="T22" fmla="*/ 16570 w 17037"/>
              <a:gd name="T23" fmla="*/ 2614 h 25868"/>
              <a:gd name="T24" fmla="*/ 16570 w 17037"/>
              <a:gd name="T25" fmla="*/ 23255 h 25868"/>
              <a:gd name="T26" fmla="*/ 16100 w 17037"/>
              <a:gd name="T27" fmla="*/ 24946 h 25868"/>
              <a:gd name="T28" fmla="*/ 14373 w 17037"/>
              <a:gd name="T29" fmla="*/ 25410 h 25868"/>
              <a:gd name="T30" fmla="*/ 2664 w 17037"/>
              <a:gd name="T31" fmla="*/ 25410 h 25868"/>
              <a:gd name="T32" fmla="*/ 940 w 17037"/>
              <a:gd name="T33" fmla="*/ 24946 h 25868"/>
              <a:gd name="T34" fmla="*/ 312 w 17037"/>
              <a:gd name="T35" fmla="*/ 2462 h 25868"/>
              <a:gd name="T36" fmla="*/ 785 w 17037"/>
              <a:gd name="T37" fmla="*/ 922 h 25868"/>
              <a:gd name="T38" fmla="*/ 467 w 17037"/>
              <a:gd name="T39" fmla="*/ 767 h 25868"/>
              <a:gd name="T40" fmla="*/ 630 w 17037"/>
              <a:gd name="T41" fmla="*/ 458 h 25868"/>
              <a:gd name="T42" fmla="*/ 940 w 17037"/>
              <a:gd name="T43" fmla="*/ 613 h 25868"/>
              <a:gd name="T44" fmla="*/ 2194 w 17037"/>
              <a:gd name="T45" fmla="*/ 309 h 25868"/>
              <a:gd name="T46" fmla="*/ 14530 w 17037"/>
              <a:gd name="T47" fmla="*/ 0 h 25868"/>
              <a:gd name="T48" fmla="*/ 15470 w 17037"/>
              <a:gd name="T49" fmla="*/ 767 h 25868"/>
              <a:gd name="T50" fmla="*/ 16255 w 17037"/>
              <a:gd name="T51" fmla="*/ 0 h 25868"/>
              <a:gd name="T52" fmla="*/ 17037 w 17037"/>
              <a:gd name="T53" fmla="*/ 613 h 25868"/>
              <a:gd name="T54" fmla="*/ 16409 w 17037"/>
              <a:gd name="T55" fmla="*/ 1385 h 25868"/>
              <a:gd name="T56" fmla="*/ 17037 w 17037"/>
              <a:gd name="T57" fmla="*/ 2155 h 25868"/>
              <a:gd name="T58" fmla="*/ 17037 w 17037"/>
              <a:gd name="T59" fmla="*/ 13873 h 25868"/>
              <a:gd name="T60" fmla="*/ 17037 w 17037"/>
              <a:gd name="T61" fmla="*/ 24331 h 25868"/>
              <a:gd name="T62" fmla="*/ 17037 w 17037"/>
              <a:gd name="T63" fmla="*/ 24483 h 25868"/>
              <a:gd name="T64" fmla="*/ 17037 w 17037"/>
              <a:gd name="T65" fmla="*/ 25868 h 25868"/>
              <a:gd name="T66" fmla="*/ 15625 w 17037"/>
              <a:gd name="T67" fmla="*/ 25868 h 25868"/>
              <a:gd name="T68" fmla="*/ 15470 w 17037"/>
              <a:gd name="T69" fmla="*/ 25868 h 25868"/>
              <a:gd name="T70" fmla="*/ 9199 w 17037"/>
              <a:gd name="T71" fmla="*/ 25868 h 25868"/>
              <a:gd name="T72" fmla="*/ 2194 w 17037"/>
              <a:gd name="T73" fmla="*/ 25868 h 25868"/>
              <a:gd name="T74" fmla="*/ 1412 w 17037"/>
              <a:gd name="T75" fmla="*/ 25258 h 25868"/>
              <a:gd name="T76" fmla="*/ 630 w 17037"/>
              <a:gd name="T77" fmla="*/ 25868 h 25868"/>
              <a:gd name="T78" fmla="*/ 0 w 17037"/>
              <a:gd name="T79" fmla="*/ 25101 h 25868"/>
              <a:gd name="T80" fmla="*/ 785 w 17037"/>
              <a:gd name="T81" fmla="*/ 24331 h 25868"/>
              <a:gd name="T82" fmla="*/ 0 w 17037"/>
              <a:gd name="T83" fmla="*/ 23406 h 25868"/>
              <a:gd name="T84" fmla="*/ 16409 w 17037"/>
              <a:gd name="T85" fmla="*/ 25258 h 25868"/>
              <a:gd name="T86" fmla="*/ 16882 w 17037"/>
              <a:gd name="T87" fmla="*/ 24946 h 25868"/>
              <a:gd name="T88" fmla="*/ 16100 w 17037"/>
              <a:gd name="T89" fmla="*/ 25711 h 25868"/>
              <a:gd name="T90" fmla="*/ 16882 w 17037"/>
              <a:gd name="T91" fmla="*/ 25711 h 25868"/>
              <a:gd name="T92" fmla="*/ 16255 w 17037"/>
              <a:gd name="T93" fmla="*/ 613 h 25868"/>
              <a:gd name="T94" fmla="*/ 16882 w 17037"/>
              <a:gd name="T95" fmla="*/ 922 h 25868"/>
              <a:gd name="T96" fmla="*/ 16100 w 17037"/>
              <a:gd name="T97" fmla="*/ 458 h 25868"/>
              <a:gd name="T98" fmla="*/ 16882 w 17037"/>
              <a:gd name="T99" fmla="*/ 458 h 25868"/>
              <a:gd name="T100" fmla="*/ 16882 w 17037"/>
              <a:gd name="T101" fmla="*/ 458 h 25868"/>
              <a:gd name="T102" fmla="*/ 155 w 17037"/>
              <a:gd name="T103" fmla="*/ 1228 h 25868"/>
              <a:gd name="T104" fmla="*/ 940 w 17037"/>
              <a:gd name="T105" fmla="*/ 458 h 25868"/>
              <a:gd name="T106" fmla="*/ 155 w 17037"/>
              <a:gd name="T107" fmla="*/ 458 h 258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7037" h="25868">
                <a:moveTo>
                  <a:pt x="630" y="767"/>
                </a:moveTo>
                <a:lnTo>
                  <a:pt x="785" y="767"/>
                </a:lnTo>
                <a:lnTo>
                  <a:pt x="785" y="613"/>
                </a:lnTo>
                <a:lnTo>
                  <a:pt x="630" y="613"/>
                </a:lnTo>
                <a:lnTo>
                  <a:pt x="630" y="767"/>
                </a:lnTo>
                <a:close/>
                <a:moveTo>
                  <a:pt x="630" y="25101"/>
                </a:moveTo>
                <a:lnTo>
                  <a:pt x="785" y="25101"/>
                </a:lnTo>
                <a:lnTo>
                  <a:pt x="785" y="25258"/>
                </a:lnTo>
                <a:lnTo>
                  <a:pt x="630" y="25258"/>
                </a:lnTo>
                <a:lnTo>
                  <a:pt x="630" y="25101"/>
                </a:lnTo>
                <a:close/>
                <a:moveTo>
                  <a:pt x="155" y="24640"/>
                </a:moveTo>
                <a:lnTo>
                  <a:pt x="467" y="24640"/>
                </a:lnTo>
                <a:lnTo>
                  <a:pt x="467" y="24946"/>
                </a:lnTo>
                <a:lnTo>
                  <a:pt x="155" y="24946"/>
                </a:lnTo>
                <a:lnTo>
                  <a:pt x="155" y="24640"/>
                </a:lnTo>
                <a:close/>
                <a:moveTo>
                  <a:pt x="940" y="25410"/>
                </a:moveTo>
                <a:lnTo>
                  <a:pt x="1255" y="25410"/>
                </a:lnTo>
                <a:lnTo>
                  <a:pt x="1255" y="25711"/>
                </a:lnTo>
                <a:lnTo>
                  <a:pt x="940" y="25711"/>
                </a:lnTo>
                <a:lnTo>
                  <a:pt x="940" y="25410"/>
                </a:lnTo>
                <a:close/>
                <a:moveTo>
                  <a:pt x="155" y="25410"/>
                </a:moveTo>
                <a:lnTo>
                  <a:pt x="467" y="25410"/>
                </a:lnTo>
                <a:lnTo>
                  <a:pt x="467" y="25711"/>
                </a:lnTo>
                <a:lnTo>
                  <a:pt x="155" y="25711"/>
                </a:lnTo>
                <a:lnTo>
                  <a:pt x="155" y="25410"/>
                </a:lnTo>
                <a:close/>
                <a:moveTo>
                  <a:pt x="940" y="24176"/>
                </a:moveTo>
                <a:lnTo>
                  <a:pt x="155" y="24176"/>
                </a:lnTo>
                <a:lnTo>
                  <a:pt x="155" y="23870"/>
                </a:lnTo>
                <a:lnTo>
                  <a:pt x="467" y="23870"/>
                </a:lnTo>
                <a:lnTo>
                  <a:pt x="467" y="23255"/>
                </a:lnTo>
                <a:lnTo>
                  <a:pt x="155" y="23255"/>
                </a:lnTo>
                <a:lnTo>
                  <a:pt x="155" y="14209"/>
                </a:lnTo>
                <a:lnTo>
                  <a:pt x="155" y="13335"/>
                </a:lnTo>
                <a:lnTo>
                  <a:pt x="155" y="2614"/>
                </a:lnTo>
                <a:lnTo>
                  <a:pt x="467" y="2614"/>
                </a:lnTo>
                <a:lnTo>
                  <a:pt x="467" y="2001"/>
                </a:lnTo>
                <a:lnTo>
                  <a:pt x="155" y="2001"/>
                </a:lnTo>
                <a:lnTo>
                  <a:pt x="155" y="1692"/>
                </a:lnTo>
                <a:lnTo>
                  <a:pt x="940" y="1692"/>
                </a:lnTo>
                <a:lnTo>
                  <a:pt x="940" y="922"/>
                </a:lnTo>
                <a:lnTo>
                  <a:pt x="1727" y="922"/>
                </a:lnTo>
                <a:lnTo>
                  <a:pt x="1727" y="157"/>
                </a:lnTo>
                <a:lnTo>
                  <a:pt x="2040" y="157"/>
                </a:lnTo>
                <a:lnTo>
                  <a:pt x="2040" y="458"/>
                </a:lnTo>
                <a:lnTo>
                  <a:pt x="2664" y="458"/>
                </a:lnTo>
                <a:lnTo>
                  <a:pt x="2664" y="157"/>
                </a:lnTo>
                <a:lnTo>
                  <a:pt x="6426" y="157"/>
                </a:lnTo>
                <a:lnTo>
                  <a:pt x="7152" y="157"/>
                </a:lnTo>
                <a:lnTo>
                  <a:pt x="14373" y="157"/>
                </a:lnTo>
                <a:lnTo>
                  <a:pt x="14373" y="458"/>
                </a:lnTo>
                <a:lnTo>
                  <a:pt x="14997" y="458"/>
                </a:lnTo>
                <a:lnTo>
                  <a:pt x="14997" y="157"/>
                </a:lnTo>
                <a:lnTo>
                  <a:pt x="15310" y="157"/>
                </a:lnTo>
                <a:lnTo>
                  <a:pt x="15310" y="922"/>
                </a:lnTo>
                <a:lnTo>
                  <a:pt x="16100" y="922"/>
                </a:lnTo>
                <a:lnTo>
                  <a:pt x="16100" y="1692"/>
                </a:lnTo>
                <a:lnTo>
                  <a:pt x="16882" y="1692"/>
                </a:lnTo>
                <a:lnTo>
                  <a:pt x="16882" y="2001"/>
                </a:lnTo>
                <a:lnTo>
                  <a:pt x="16570" y="2001"/>
                </a:lnTo>
                <a:lnTo>
                  <a:pt x="16570" y="2614"/>
                </a:lnTo>
                <a:lnTo>
                  <a:pt x="16882" y="2614"/>
                </a:lnTo>
                <a:lnTo>
                  <a:pt x="16882" y="13191"/>
                </a:lnTo>
                <a:lnTo>
                  <a:pt x="16882" y="13873"/>
                </a:lnTo>
                <a:lnTo>
                  <a:pt x="16882" y="23255"/>
                </a:lnTo>
                <a:lnTo>
                  <a:pt x="16570" y="23255"/>
                </a:lnTo>
                <a:lnTo>
                  <a:pt x="16570" y="23870"/>
                </a:lnTo>
                <a:lnTo>
                  <a:pt x="16882" y="23870"/>
                </a:lnTo>
                <a:lnTo>
                  <a:pt x="16882" y="24176"/>
                </a:lnTo>
                <a:lnTo>
                  <a:pt x="16100" y="24176"/>
                </a:lnTo>
                <a:lnTo>
                  <a:pt x="16100" y="24946"/>
                </a:lnTo>
                <a:lnTo>
                  <a:pt x="15310" y="24946"/>
                </a:lnTo>
                <a:lnTo>
                  <a:pt x="15310" y="25711"/>
                </a:lnTo>
                <a:lnTo>
                  <a:pt x="14997" y="25711"/>
                </a:lnTo>
                <a:lnTo>
                  <a:pt x="14997" y="25410"/>
                </a:lnTo>
                <a:lnTo>
                  <a:pt x="14373" y="25410"/>
                </a:lnTo>
                <a:lnTo>
                  <a:pt x="14373" y="25711"/>
                </a:lnTo>
                <a:lnTo>
                  <a:pt x="9199" y="25711"/>
                </a:lnTo>
                <a:lnTo>
                  <a:pt x="8668" y="25711"/>
                </a:lnTo>
                <a:lnTo>
                  <a:pt x="2664" y="25711"/>
                </a:lnTo>
                <a:lnTo>
                  <a:pt x="2664" y="25410"/>
                </a:lnTo>
                <a:lnTo>
                  <a:pt x="2040" y="25410"/>
                </a:lnTo>
                <a:lnTo>
                  <a:pt x="2040" y="25711"/>
                </a:lnTo>
                <a:lnTo>
                  <a:pt x="1727" y="25711"/>
                </a:lnTo>
                <a:lnTo>
                  <a:pt x="1727" y="24946"/>
                </a:lnTo>
                <a:lnTo>
                  <a:pt x="940" y="24946"/>
                </a:lnTo>
                <a:lnTo>
                  <a:pt x="940" y="24176"/>
                </a:lnTo>
                <a:close/>
                <a:moveTo>
                  <a:pt x="0" y="14209"/>
                </a:moveTo>
                <a:lnTo>
                  <a:pt x="0" y="13335"/>
                </a:lnTo>
                <a:lnTo>
                  <a:pt x="0" y="2462"/>
                </a:lnTo>
                <a:lnTo>
                  <a:pt x="312" y="2462"/>
                </a:lnTo>
                <a:lnTo>
                  <a:pt x="312" y="2155"/>
                </a:lnTo>
                <a:lnTo>
                  <a:pt x="0" y="2155"/>
                </a:lnTo>
                <a:lnTo>
                  <a:pt x="0" y="1537"/>
                </a:lnTo>
                <a:lnTo>
                  <a:pt x="785" y="1537"/>
                </a:lnTo>
                <a:lnTo>
                  <a:pt x="785" y="922"/>
                </a:lnTo>
                <a:lnTo>
                  <a:pt x="630" y="922"/>
                </a:lnTo>
                <a:lnTo>
                  <a:pt x="630" y="1385"/>
                </a:lnTo>
                <a:lnTo>
                  <a:pt x="0" y="1385"/>
                </a:lnTo>
                <a:lnTo>
                  <a:pt x="0" y="767"/>
                </a:lnTo>
                <a:lnTo>
                  <a:pt x="467" y="767"/>
                </a:lnTo>
                <a:lnTo>
                  <a:pt x="467" y="613"/>
                </a:lnTo>
                <a:lnTo>
                  <a:pt x="0" y="613"/>
                </a:lnTo>
                <a:lnTo>
                  <a:pt x="0" y="0"/>
                </a:lnTo>
                <a:lnTo>
                  <a:pt x="630" y="0"/>
                </a:lnTo>
                <a:lnTo>
                  <a:pt x="630" y="458"/>
                </a:lnTo>
                <a:lnTo>
                  <a:pt x="785" y="458"/>
                </a:lnTo>
                <a:lnTo>
                  <a:pt x="785" y="0"/>
                </a:lnTo>
                <a:lnTo>
                  <a:pt x="1412" y="0"/>
                </a:lnTo>
                <a:lnTo>
                  <a:pt x="1412" y="613"/>
                </a:lnTo>
                <a:lnTo>
                  <a:pt x="940" y="613"/>
                </a:lnTo>
                <a:lnTo>
                  <a:pt x="940" y="767"/>
                </a:lnTo>
                <a:lnTo>
                  <a:pt x="1567" y="767"/>
                </a:lnTo>
                <a:lnTo>
                  <a:pt x="1567" y="0"/>
                </a:lnTo>
                <a:lnTo>
                  <a:pt x="2194" y="0"/>
                </a:lnTo>
                <a:lnTo>
                  <a:pt x="2194" y="309"/>
                </a:lnTo>
                <a:lnTo>
                  <a:pt x="2507" y="309"/>
                </a:lnTo>
                <a:lnTo>
                  <a:pt x="2507" y="0"/>
                </a:lnTo>
                <a:lnTo>
                  <a:pt x="6426" y="0"/>
                </a:lnTo>
                <a:lnTo>
                  <a:pt x="7152" y="0"/>
                </a:lnTo>
                <a:lnTo>
                  <a:pt x="14530" y="0"/>
                </a:lnTo>
                <a:lnTo>
                  <a:pt x="14530" y="309"/>
                </a:lnTo>
                <a:lnTo>
                  <a:pt x="14842" y="309"/>
                </a:lnTo>
                <a:lnTo>
                  <a:pt x="14842" y="0"/>
                </a:lnTo>
                <a:lnTo>
                  <a:pt x="15470" y="0"/>
                </a:lnTo>
                <a:lnTo>
                  <a:pt x="15470" y="767"/>
                </a:lnTo>
                <a:lnTo>
                  <a:pt x="16100" y="767"/>
                </a:lnTo>
                <a:lnTo>
                  <a:pt x="16100" y="613"/>
                </a:lnTo>
                <a:lnTo>
                  <a:pt x="15625" y="613"/>
                </a:lnTo>
                <a:lnTo>
                  <a:pt x="15625" y="0"/>
                </a:lnTo>
                <a:lnTo>
                  <a:pt x="16255" y="0"/>
                </a:lnTo>
                <a:lnTo>
                  <a:pt x="16255" y="458"/>
                </a:lnTo>
                <a:lnTo>
                  <a:pt x="16409" y="458"/>
                </a:lnTo>
                <a:lnTo>
                  <a:pt x="16409" y="0"/>
                </a:lnTo>
                <a:lnTo>
                  <a:pt x="17037" y="0"/>
                </a:lnTo>
                <a:lnTo>
                  <a:pt x="17037" y="613"/>
                </a:lnTo>
                <a:lnTo>
                  <a:pt x="16570" y="613"/>
                </a:lnTo>
                <a:lnTo>
                  <a:pt x="16570" y="767"/>
                </a:lnTo>
                <a:lnTo>
                  <a:pt x="17037" y="767"/>
                </a:lnTo>
                <a:lnTo>
                  <a:pt x="17037" y="1385"/>
                </a:lnTo>
                <a:lnTo>
                  <a:pt x="16409" y="1385"/>
                </a:lnTo>
                <a:lnTo>
                  <a:pt x="16409" y="922"/>
                </a:lnTo>
                <a:lnTo>
                  <a:pt x="16255" y="922"/>
                </a:lnTo>
                <a:lnTo>
                  <a:pt x="16255" y="1537"/>
                </a:lnTo>
                <a:lnTo>
                  <a:pt x="17037" y="1537"/>
                </a:lnTo>
                <a:lnTo>
                  <a:pt x="17037" y="2155"/>
                </a:lnTo>
                <a:lnTo>
                  <a:pt x="16724" y="2155"/>
                </a:lnTo>
                <a:lnTo>
                  <a:pt x="16724" y="2462"/>
                </a:lnTo>
                <a:lnTo>
                  <a:pt x="17037" y="2462"/>
                </a:lnTo>
                <a:lnTo>
                  <a:pt x="17037" y="13191"/>
                </a:lnTo>
                <a:lnTo>
                  <a:pt x="17037" y="13873"/>
                </a:lnTo>
                <a:lnTo>
                  <a:pt x="17037" y="23406"/>
                </a:lnTo>
                <a:lnTo>
                  <a:pt x="16724" y="23406"/>
                </a:lnTo>
                <a:lnTo>
                  <a:pt x="16724" y="23713"/>
                </a:lnTo>
                <a:lnTo>
                  <a:pt x="17037" y="23713"/>
                </a:lnTo>
                <a:lnTo>
                  <a:pt x="17037" y="24331"/>
                </a:lnTo>
                <a:lnTo>
                  <a:pt x="16255" y="24331"/>
                </a:lnTo>
                <a:lnTo>
                  <a:pt x="16255" y="24946"/>
                </a:lnTo>
                <a:lnTo>
                  <a:pt x="16409" y="24946"/>
                </a:lnTo>
                <a:lnTo>
                  <a:pt x="16409" y="24483"/>
                </a:lnTo>
                <a:lnTo>
                  <a:pt x="17037" y="24483"/>
                </a:lnTo>
                <a:lnTo>
                  <a:pt x="17037" y="25101"/>
                </a:lnTo>
                <a:lnTo>
                  <a:pt x="16570" y="25101"/>
                </a:lnTo>
                <a:lnTo>
                  <a:pt x="16570" y="25258"/>
                </a:lnTo>
                <a:lnTo>
                  <a:pt x="17037" y="25258"/>
                </a:lnTo>
                <a:lnTo>
                  <a:pt x="17037" y="25868"/>
                </a:lnTo>
                <a:lnTo>
                  <a:pt x="16409" y="25868"/>
                </a:lnTo>
                <a:lnTo>
                  <a:pt x="16409" y="25410"/>
                </a:lnTo>
                <a:lnTo>
                  <a:pt x="16255" y="25410"/>
                </a:lnTo>
                <a:lnTo>
                  <a:pt x="16255" y="25868"/>
                </a:lnTo>
                <a:lnTo>
                  <a:pt x="15625" y="25868"/>
                </a:lnTo>
                <a:lnTo>
                  <a:pt x="15625" y="25258"/>
                </a:lnTo>
                <a:lnTo>
                  <a:pt x="16100" y="25258"/>
                </a:lnTo>
                <a:lnTo>
                  <a:pt x="16100" y="25101"/>
                </a:lnTo>
                <a:lnTo>
                  <a:pt x="15470" y="25101"/>
                </a:lnTo>
                <a:lnTo>
                  <a:pt x="15470" y="25868"/>
                </a:lnTo>
                <a:lnTo>
                  <a:pt x="14842" y="25868"/>
                </a:lnTo>
                <a:lnTo>
                  <a:pt x="14842" y="25559"/>
                </a:lnTo>
                <a:lnTo>
                  <a:pt x="14530" y="25559"/>
                </a:lnTo>
                <a:lnTo>
                  <a:pt x="14530" y="25868"/>
                </a:lnTo>
                <a:lnTo>
                  <a:pt x="9199" y="25868"/>
                </a:lnTo>
                <a:lnTo>
                  <a:pt x="8668" y="25868"/>
                </a:lnTo>
                <a:lnTo>
                  <a:pt x="2507" y="25868"/>
                </a:lnTo>
                <a:lnTo>
                  <a:pt x="2507" y="25559"/>
                </a:lnTo>
                <a:lnTo>
                  <a:pt x="2194" y="25559"/>
                </a:lnTo>
                <a:lnTo>
                  <a:pt x="2194" y="25868"/>
                </a:lnTo>
                <a:lnTo>
                  <a:pt x="1567" y="25868"/>
                </a:lnTo>
                <a:lnTo>
                  <a:pt x="1567" y="25101"/>
                </a:lnTo>
                <a:lnTo>
                  <a:pt x="940" y="25101"/>
                </a:lnTo>
                <a:lnTo>
                  <a:pt x="940" y="25258"/>
                </a:lnTo>
                <a:lnTo>
                  <a:pt x="1412" y="25258"/>
                </a:lnTo>
                <a:lnTo>
                  <a:pt x="1412" y="25868"/>
                </a:lnTo>
                <a:lnTo>
                  <a:pt x="785" y="25868"/>
                </a:lnTo>
                <a:lnTo>
                  <a:pt x="785" y="25410"/>
                </a:lnTo>
                <a:lnTo>
                  <a:pt x="630" y="25410"/>
                </a:lnTo>
                <a:lnTo>
                  <a:pt x="630" y="25868"/>
                </a:lnTo>
                <a:lnTo>
                  <a:pt x="0" y="25868"/>
                </a:lnTo>
                <a:lnTo>
                  <a:pt x="0" y="25258"/>
                </a:lnTo>
                <a:lnTo>
                  <a:pt x="467" y="25258"/>
                </a:lnTo>
                <a:lnTo>
                  <a:pt x="467" y="25101"/>
                </a:lnTo>
                <a:lnTo>
                  <a:pt x="0" y="25101"/>
                </a:lnTo>
                <a:lnTo>
                  <a:pt x="0" y="24483"/>
                </a:lnTo>
                <a:lnTo>
                  <a:pt x="630" y="24483"/>
                </a:lnTo>
                <a:lnTo>
                  <a:pt x="630" y="24946"/>
                </a:lnTo>
                <a:lnTo>
                  <a:pt x="785" y="24946"/>
                </a:lnTo>
                <a:lnTo>
                  <a:pt x="785" y="24331"/>
                </a:lnTo>
                <a:lnTo>
                  <a:pt x="0" y="24331"/>
                </a:lnTo>
                <a:lnTo>
                  <a:pt x="0" y="23713"/>
                </a:lnTo>
                <a:lnTo>
                  <a:pt x="312" y="23713"/>
                </a:lnTo>
                <a:lnTo>
                  <a:pt x="312" y="23406"/>
                </a:lnTo>
                <a:lnTo>
                  <a:pt x="0" y="23406"/>
                </a:lnTo>
                <a:lnTo>
                  <a:pt x="0" y="14209"/>
                </a:lnTo>
                <a:close/>
                <a:moveTo>
                  <a:pt x="16409" y="25101"/>
                </a:moveTo>
                <a:lnTo>
                  <a:pt x="16255" y="25101"/>
                </a:lnTo>
                <a:lnTo>
                  <a:pt x="16255" y="25258"/>
                </a:lnTo>
                <a:lnTo>
                  <a:pt x="16409" y="25258"/>
                </a:lnTo>
                <a:lnTo>
                  <a:pt x="16409" y="25101"/>
                </a:lnTo>
                <a:close/>
                <a:moveTo>
                  <a:pt x="16882" y="24640"/>
                </a:moveTo>
                <a:lnTo>
                  <a:pt x="16570" y="24640"/>
                </a:lnTo>
                <a:lnTo>
                  <a:pt x="16570" y="24946"/>
                </a:lnTo>
                <a:lnTo>
                  <a:pt x="16882" y="24946"/>
                </a:lnTo>
                <a:lnTo>
                  <a:pt x="16882" y="24640"/>
                </a:lnTo>
                <a:close/>
                <a:moveTo>
                  <a:pt x="16100" y="25410"/>
                </a:moveTo>
                <a:lnTo>
                  <a:pt x="15782" y="25410"/>
                </a:lnTo>
                <a:lnTo>
                  <a:pt x="15782" y="25711"/>
                </a:lnTo>
                <a:lnTo>
                  <a:pt x="16100" y="25711"/>
                </a:lnTo>
                <a:lnTo>
                  <a:pt x="16100" y="25410"/>
                </a:lnTo>
                <a:close/>
                <a:moveTo>
                  <a:pt x="16882" y="25410"/>
                </a:moveTo>
                <a:lnTo>
                  <a:pt x="16570" y="25410"/>
                </a:lnTo>
                <a:lnTo>
                  <a:pt x="16570" y="25711"/>
                </a:lnTo>
                <a:lnTo>
                  <a:pt x="16882" y="25711"/>
                </a:lnTo>
                <a:lnTo>
                  <a:pt x="16882" y="25410"/>
                </a:lnTo>
                <a:close/>
                <a:moveTo>
                  <a:pt x="16409" y="767"/>
                </a:moveTo>
                <a:lnTo>
                  <a:pt x="16409" y="767"/>
                </a:lnTo>
                <a:lnTo>
                  <a:pt x="16409" y="613"/>
                </a:lnTo>
                <a:lnTo>
                  <a:pt x="16255" y="613"/>
                </a:lnTo>
                <a:lnTo>
                  <a:pt x="16255" y="767"/>
                </a:lnTo>
                <a:lnTo>
                  <a:pt x="16409" y="767"/>
                </a:lnTo>
                <a:close/>
                <a:moveTo>
                  <a:pt x="16882" y="1228"/>
                </a:moveTo>
                <a:lnTo>
                  <a:pt x="16882" y="1228"/>
                </a:lnTo>
                <a:lnTo>
                  <a:pt x="16882" y="922"/>
                </a:lnTo>
                <a:lnTo>
                  <a:pt x="16570" y="922"/>
                </a:lnTo>
                <a:lnTo>
                  <a:pt x="16570" y="1228"/>
                </a:lnTo>
                <a:lnTo>
                  <a:pt x="16882" y="1228"/>
                </a:lnTo>
                <a:close/>
                <a:moveTo>
                  <a:pt x="16100" y="458"/>
                </a:moveTo>
                <a:lnTo>
                  <a:pt x="16100" y="458"/>
                </a:lnTo>
                <a:lnTo>
                  <a:pt x="16100" y="157"/>
                </a:lnTo>
                <a:lnTo>
                  <a:pt x="15782" y="157"/>
                </a:lnTo>
                <a:lnTo>
                  <a:pt x="15782" y="458"/>
                </a:lnTo>
                <a:lnTo>
                  <a:pt x="16100" y="458"/>
                </a:lnTo>
                <a:close/>
                <a:moveTo>
                  <a:pt x="16882" y="458"/>
                </a:moveTo>
                <a:lnTo>
                  <a:pt x="16882" y="458"/>
                </a:lnTo>
                <a:lnTo>
                  <a:pt x="16882" y="157"/>
                </a:lnTo>
                <a:lnTo>
                  <a:pt x="16570" y="157"/>
                </a:lnTo>
                <a:lnTo>
                  <a:pt x="16570" y="458"/>
                </a:lnTo>
                <a:lnTo>
                  <a:pt x="16882" y="458"/>
                </a:lnTo>
                <a:close/>
                <a:moveTo>
                  <a:pt x="155" y="1228"/>
                </a:moveTo>
                <a:lnTo>
                  <a:pt x="467" y="1228"/>
                </a:lnTo>
                <a:lnTo>
                  <a:pt x="467" y="922"/>
                </a:lnTo>
                <a:lnTo>
                  <a:pt x="155" y="922"/>
                </a:lnTo>
                <a:lnTo>
                  <a:pt x="155" y="1228"/>
                </a:lnTo>
                <a:close/>
                <a:moveTo>
                  <a:pt x="940" y="458"/>
                </a:moveTo>
                <a:lnTo>
                  <a:pt x="1255" y="458"/>
                </a:lnTo>
                <a:lnTo>
                  <a:pt x="1255" y="157"/>
                </a:lnTo>
                <a:lnTo>
                  <a:pt x="940" y="157"/>
                </a:lnTo>
                <a:lnTo>
                  <a:pt x="940" y="458"/>
                </a:lnTo>
                <a:close/>
                <a:moveTo>
                  <a:pt x="155" y="458"/>
                </a:moveTo>
                <a:lnTo>
                  <a:pt x="467" y="458"/>
                </a:lnTo>
                <a:lnTo>
                  <a:pt x="467" y="157"/>
                </a:lnTo>
                <a:lnTo>
                  <a:pt x="155" y="157"/>
                </a:lnTo>
                <a:lnTo>
                  <a:pt x="155" y="458"/>
                </a:lnTo>
                <a:close/>
              </a:path>
            </a:pathLst>
          </a:custGeom>
          <a:solidFill>
            <a:srgbClr val="FE5E8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E2EA"/>
            </a:gs>
            <a:gs pos="53000">
              <a:schemeClr val="bg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 descr="e4123f93bc8d4f7c21528372ee54b0f6"/>
          <p:cNvPicPr>
            <a:picLocks noChangeAspect="1"/>
          </p:cNvPicPr>
          <p:nvPr/>
        </p:nvPicPr>
        <p:blipFill>
          <a:blip r:embed="rId2" cstate="print"/>
          <a:srcRect t="31065" r="15639"/>
          <a:stretch>
            <a:fillRect/>
          </a:stretch>
        </p:blipFill>
        <p:spPr>
          <a:xfrm flipH="1">
            <a:off x="28575" y="23495"/>
            <a:ext cx="3041650" cy="442468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0" y="0"/>
            <a:ext cx="12192000" cy="1136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5000" b="1" dirty="0" smtClean="0">
                <a:latin typeface="华文新魏" pitchFamily="2" charset="-122"/>
                <a:ea typeface="华文新魏" pitchFamily="2" charset="-122"/>
              </a:rPr>
              <a:t>课前准备及要求</a:t>
            </a:r>
            <a:endParaRPr lang="zh-CN" altLang="en-US" sz="5000" b="1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37253" y="2128438"/>
            <a:ext cx="6798717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3600" b="1" dirty="0" smtClean="0">
                <a:solidFill>
                  <a:srgbClr val="FF7777"/>
                </a:solidFill>
                <a:latin typeface="华文新魏" pitchFamily="2" charset="-122"/>
                <a:ea typeface="华文新魏" pitchFamily="2" charset="-122"/>
              </a:rPr>
              <a:t>★</a:t>
            </a: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初中八年级历史第五、六单元质量检测题</a:t>
            </a:r>
            <a:endParaRPr lang="en-US" altLang="zh-CN" sz="3600" b="1" dirty="0" smtClean="0">
              <a:latin typeface="华文新魏" pitchFamily="2" charset="-122"/>
              <a:ea typeface="华文新魏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3600" b="1" dirty="0" smtClean="0">
                <a:solidFill>
                  <a:srgbClr val="FF7777"/>
                </a:solidFill>
                <a:latin typeface="华文新魏" pitchFamily="2" charset="-122"/>
                <a:ea typeface="华文新魏" pitchFamily="2" charset="-122"/>
              </a:rPr>
              <a:t>★</a:t>
            </a: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红笔：批改、标注</a:t>
            </a:r>
            <a:endParaRPr lang="zh-CN" altLang="en-US" sz="3600" b="1" dirty="0">
              <a:latin typeface="华文新魏" pitchFamily="2" charset="-122"/>
              <a:ea typeface="华文新魏" pitchFamily="2" charset="-122"/>
            </a:endParaRPr>
          </a:p>
        </p:txBody>
      </p:sp>
      <p:pic>
        <p:nvPicPr>
          <p:cNvPr id="33" name="Picture 1" descr="C:\Users\admin\AppData\Roaming\Tencent\Users\751519550\QQ\WinTemp\RichOle\48V0IDKS`UKOLI6_MJM`_FG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878529">
            <a:off x="7802951" y="1378679"/>
            <a:ext cx="3568409" cy="482085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E2EA"/>
            </a:gs>
            <a:gs pos="53000">
              <a:schemeClr val="bg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 descr="e4123f93bc8d4f7c21528372ee54b0f6"/>
          <p:cNvPicPr>
            <a:picLocks noChangeAspect="1"/>
          </p:cNvPicPr>
          <p:nvPr/>
        </p:nvPicPr>
        <p:blipFill>
          <a:blip r:embed="rId2" cstate="print"/>
          <a:srcRect t="31065" r="15639"/>
          <a:stretch>
            <a:fillRect/>
          </a:stretch>
        </p:blipFill>
        <p:spPr>
          <a:xfrm flipH="1">
            <a:off x="28575" y="23495"/>
            <a:ext cx="3041650" cy="4424680"/>
          </a:xfrm>
          <a:prstGeom prst="rect">
            <a:avLst/>
          </a:prstGeom>
        </p:spPr>
      </p:pic>
      <p:grpSp>
        <p:nvGrpSpPr>
          <p:cNvPr id="2" name="组合 28"/>
          <p:cNvGrpSpPr/>
          <p:nvPr/>
        </p:nvGrpSpPr>
        <p:grpSpPr>
          <a:xfrm>
            <a:off x="4668317" y="1307884"/>
            <a:ext cx="6217285" cy="3673475"/>
            <a:chOff x="8683" y="2114"/>
            <a:chExt cx="9791" cy="5785"/>
          </a:xfrm>
        </p:grpSpPr>
        <p:grpSp>
          <p:nvGrpSpPr>
            <p:cNvPr id="3" name="组合 12"/>
            <p:cNvGrpSpPr/>
            <p:nvPr/>
          </p:nvGrpSpPr>
          <p:grpSpPr>
            <a:xfrm>
              <a:off x="8683" y="2114"/>
              <a:ext cx="9791" cy="5532"/>
              <a:chOff x="8683" y="2528"/>
              <a:chExt cx="9791" cy="5532"/>
            </a:xfrm>
          </p:grpSpPr>
          <p:grpSp>
            <p:nvGrpSpPr>
              <p:cNvPr id="4" name="组合 10"/>
              <p:cNvGrpSpPr/>
              <p:nvPr/>
            </p:nvGrpSpPr>
            <p:grpSpPr>
              <a:xfrm>
                <a:off x="8683" y="2528"/>
                <a:ext cx="1834" cy="1840"/>
                <a:chOff x="8554" y="2528"/>
                <a:chExt cx="2092" cy="2098"/>
              </a:xfrm>
            </p:grpSpPr>
            <p:pic>
              <p:nvPicPr>
                <p:cNvPr id="9" name="图片 8" descr="72311bd9b286a42af3722faa1c4ede17"/>
                <p:cNvPicPr>
                  <a:picLocks noChangeAspect="1"/>
                </p:cNvPicPr>
                <p:nvPr/>
              </p:nvPicPr>
              <p:blipFill>
                <a:blip r:embed="rId3" cstate="print">
                  <a:grayscl/>
                </a:blip>
                <a:stretch>
                  <a:fillRect/>
                </a:stretch>
              </p:blipFill>
              <p:spPr>
                <a:xfrm>
                  <a:off x="8554" y="2528"/>
                  <a:ext cx="2092" cy="2098"/>
                </a:xfrm>
                <a:prstGeom prst="rect">
                  <a:avLst/>
                </a:prstGeom>
              </p:spPr>
            </p:pic>
            <p:sp>
              <p:nvSpPr>
                <p:cNvPr id="10" name="文本框 9"/>
                <p:cNvSpPr txBox="1"/>
                <p:nvPr/>
              </p:nvSpPr>
              <p:spPr>
                <a:xfrm>
                  <a:off x="9143" y="3048"/>
                  <a:ext cx="915" cy="104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3200" b="1" dirty="0">
                      <a:latin typeface="华文新魏" pitchFamily="2" charset="-122"/>
                      <a:ea typeface="华文新魏" pitchFamily="2" charset="-122"/>
                    </a:rPr>
                    <a:t>1</a:t>
                  </a:r>
                </a:p>
              </p:txBody>
            </p:sp>
          </p:grpSp>
          <p:sp>
            <p:nvSpPr>
              <p:cNvPr id="12" name="文本框 11"/>
              <p:cNvSpPr txBox="1"/>
              <p:nvPr/>
            </p:nvSpPr>
            <p:spPr>
              <a:xfrm>
                <a:off x="10599" y="2737"/>
                <a:ext cx="7807" cy="13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5000" b="1" spc="250" dirty="0" smtClean="0">
                    <a:solidFill>
                      <a:schemeClr val="tx1"/>
                    </a:solidFill>
                    <a:uFillTx/>
                    <a:latin typeface="华文新魏" pitchFamily="2" charset="-122"/>
                    <a:ea typeface="华文新魏" pitchFamily="2" charset="-122"/>
                  </a:rPr>
                  <a:t>试 题 解 析</a:t>
                </a:r>
                <a:endParaRPr lang="zh-CN" altLang="en-US" sz="5000" b="1" spc="250" dirty="0">
                  <a:solidFill>
                    <a:schemeClr val="tx1"/>
                  </a:solidFill>
                  <a:uFillTx/>
                  <a:latin typeface="华文新魏" pitchFamily="2" charset="-122"/>
                  <a:ea typeface="华文新魏" pitchFamily="2" charset="-122"/>
                </a:endParaRPr>
              </a:p>
            </p:txBody>
          </p:sp>
          <p:sp>
            <p:nvSpPr>
              <p:cNvPr id="25" name="文本框 11"/>
              <p:cNvSpPr txBox="1"/>
              <p:nvPr/>
            </p:nvSpPr>
            <p:spPr>
              <a:xfrm>
                <a:off x="10653" y="4720"/>
                <a:ext cx="7807" cy="13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5000" b="1" spc="250" dirty="0" smtClean="0">
                    <a:solidFill>
                      <a:schemeClr val="tx1"/>
                    </a:solidFill>
                    <a:uFillTx/>
                    <a:latin typeface="华文新魏" pitchFamily="2" charset="-122"/>
                    <a:ea typeface="华文新魏" pitchFamily="2" charset="-122"/>
                  </a:rPr>
                  <a:t>方 法 点 拨</a:t>
                </a:r>
                <a:endParaRPr lang="zh-CN" altLang="en-US" sz="5000" b="1" spc="250" dirty="0">
                  <a:solidFill>
                    <a:schemeClr val="tx1"/>
                  </a:solidFill>
                  <a:uFillTx/>
                  <a:latin typeface="华文新魏" pitchFamily="2" charset="-122"/>
                  <a:ea typeface="华文新魏" pitchFamily="2" charset="-122"/>
                </a:endParaRPr>
              </a:p>
            </p:txBody>
          </p:sp>
          <p:sp>
            <p:nvSpPr>
              <p:cNvPr id="29" name="文本框 11"/>
              <p:cNvSpPr txBox="1"/>
              <p:nvPr/>
            </p:nvSpPr>
            <p:spPr>
              <a:xfrm>
                <a:off x="10667" y="6703"/>
                <a:ext cx="7807" cy="13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5000" b="1" spc="250" dirty="0" smtClean="0">
                    <a:solidFill>
                      <a:schemeClr val="tx1"/>
                    </a:solidFill>
                    <a:uFillTx/>
                    <a:latin typeface="华文新魏" pitchFamily="2" charset="-122"/>
                    <a:ea typeface="华文新魏" pitchFamily="2" charset="-122"/>
                  </a:rPr>
                  <a:t>复 习 建 议</a:t>
                </a:r>
                <a:endParaRPr lang="zh-CN" altLang="en-US" sz="5000" b="1" spc="250" dirty="0">
                  <a:solidFill>
                    <a:schemeClr val="tx1"/>
                  </a:solidFill>
                  <a:uFillTx/>
                  <a:latin typeface="华文新魏" pitchFamily="2" charset="-122"/>
                  <a:ea typeface="华文新魏" pitchFamily="2" charset="-122"/>
                </a:endParaRPr>
              </a:p>
            </p:txBody>
          </p:sp>
        </p:grpSp>
        <p:grpSp>
          <p:nvGrpSpPr>
            <p:cNvPr id="6" name="组合 14"/>
            <p:cNvGrpSpPr/>
            <p:nvPr/>
          </p:nvGrpSpPr>
          <p:grpSpPr>
            <a:xfrm>
              <a:off x="8683" y="4066"/>
              <a:ext cx="1834" cy="1840"/>
              <a:chOff x="8554" y="2528"/>
              <a:chExt cx="2092" cy="2098"/>
            </a:xfrm>
          </p:grpSpPr>
          <p:pic>
            <p:nvPicPr>
              <p:cNvPr id="16" name="图片 15" descr="72311bd9b286a42af3722faa1c4ede17"/>
              <p:cNvPicPr>
                <a:picLocks noChangeAspect="1"/>
              </p:cNvPicPr>
              <p:nvPr/>
            </p:nvPicPr>
            <p:blipFill>
              <a:blip r:embed="rId3" cstate="print">
                <a:grayscl/>
              </a:blip>
              <a:stretch>
                <a:fillRect/>
              </a:stretch>
            </p:blipFill>
            <p:spPr>
              <a:xfrm>
                <a:off x="8554" y="2528"/>
                <a:ext cx="2092" cy="2098"/>
              </a:xfrm>
              <a:prstGeom prst="rect">
                <a:avLst/>
              </a:prstGeom>
            </p:spPr>
          </p:pic>
          <p:sp>
            <p:nvSpPr>
              <p:cNvPr id="17" name="文本框 16"/>
              <p:cNvSpPr txBox="1"/>
              <p:nvPr/>
            </p:nvSpPr>
            <p:spPr>
              <a:xfrm>
                <a:off x="9143" y="3048"/>
                <a:ext cx="915" cy="10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b="1" dirty="0">
                    <a:latin typeface="华文新魏" pitchFamily="2" charset="-122"/>
                    <a:ea typeface="华文新魏" pitchFamily="2" charset="-122"/>
                  </a:rPr>
                  <a:t>2</a:t>
                </a:r>
              </a:p>
            </p:txBody>
          </p:sp>
        </p:grpSp>
        <p:grpSp>
          <p:nvGrpSpPr>
            <p:cNvPr id="8" name="组合 19"/>
            <p:cNvGrpSpPr/>
            <p:nvPr/>
          </p:nvGrpSpPr>
          <p:grpSpPr>
            <a:xfrm>
              <a:off x="8684" y="6059"/>
              <a:ext cx="1834" cy="1840"/>
              <a:chOff x="8554" y="2528"/>
              <a:chExt cx="2092" cy="2098"/>
            </a:xfrm>
          </p:grpSpPr>
          <p:pic>
            <p:nvPicPr>
              <p:cNvPr id="21" name="图片 20" descr="72311bd9b286a42af3722faa1c4ede17"/>
              <p:cNvPicPr>
                <a:picLocks noChangeAspect="1"/>
              </p:cNvPicPr>
              <p:nvPr/>
            </p:nvPicPr>
            <p:blipFill>
              <a:blip r:embed="rId3" cstate="print">
                <a:grayscl/>
              </a:blip>
              <a:stretch>
                <a:fillRect/>
              </a:stretch>
            </p:blipFill>
            <p:spPr>
              <a:xfrm>
                <a:off x="8554" y="2528"/>
                <a:ext cx="2092" cy="2098"/>
              </a:xfrm>
              <a:prstGeom prst="rect">
                <a:avLst/>
              </a:prstGeom>
            </p:spPr>
          </p:pic>
          <p:sp>
            <p:nvSpPr>
              <p:cNvPr id="22" name="文本框 21"/>
              <p:cNvSpPr txBox="1"/>
              <p:nvPr/>
            </p:nvSpPr>
            <p:spPr>
              <a:xfrm>
                <a:off x="9143" y="3048"/>
                <a:ext cx="915" cy="10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b="1" dirty="0">
                    <a:latin typeface="华文新魏" pitchFamily="2" charset="-122"/>
                    <a:ea typeface="华文新魏" pitchFamily="2" charset="-122"/>
                  </a:rPr>
                  <a:t>3</a:t>
                </a:r>
              </a:p>
            </p:txBody>
          </p:sp>
        </p:grpSp>
      </p:grpSp>
      <p:sp>
        <p:nvSpPr>
          <p:cNvPr id="24" name="文本框 1"/>
          <p:cNvSpPr txBox="1"/>
          <p:nvPr/>
        </p:nvSpPr>
        <p:spPr>
          <a:xfrm>
            <a:off x="2034579" y="1129355"/>
            <a:ext cx="1200329" cy="523959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6600" b="1" dirty="0" smtClean="0">
                <a:latin typeface="华文新魏" pitchFamily="2" charset="-122"/>
                <a:ea typeface="华文新魏" pitchFamily="2" charset="-122"/>
              </a:rPr>
              <a:t>本节课流程</a:t>
            </a:r>
            <a:endParaRPr lang="zh-CN" altLang="en-US" sz="6600" b="1" dirty="0">
              <a:latin typeface="华文新魏" pitchFamily="2" charset="-122"/>
              <a:ea typeface="华文新魏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E2EA"/>
            </a:gs>
            <a:gs pos="60000">
              <a:schemeClr val="bg1"/>
            </a:gs>
          </a:gsLst>
          <a:lin ang="18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771650" y="2590165"/>
            <a:ext cx="1493520" cy="1436370"/>
            <a:chOff x="3049" y="4268"/>
            <a:chExt cx="2352" cy="2262"/>
          </a:xfrm>
        </p:grpSpPr>
        <p:pic>
          <p:nvPicPr>
            <p:cNvPr id="13" name="图片 12" descr="66f4ab6da7d9e9104926040a7a26ccb6"/>
            <p:cNvPicPr>
              <a:picLocks noChangeAspect="1"/>
            </p:cNvPicPr>
            <p:nvPr/>
          </p:nvPicPr>
          <p:blipFill>
            <a:blip r:embed="rId2" cstate="print">
              <a:biLevel thresh="50000"/>
            </a:blip>
            <a:stretch>
              <a:fillRect/>
            </a:stretch>
          </p:blipFill>
          <p:spPr>
            <a:xfrm>
              <a:off x="3049" y="4268"/>
              <a:ext cx="2352" cy="2263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3708" y="4486"/>
              <a:ext cx="1219" cy="1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200">
                  <a:solidFill>
                    <a:schemeClr val="tx1"/>
                  </a:solidFill>
                  <a:latin typeface="方正行楷简体" panose="03000509000000000000" charset="-122"/>
                  <a:ea typeface="方正行楷简体" panose="03000509000000000000" charset="-122"/>
                </a:rPr>
                <a:t>壹</a:t>
              </a: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3369310" y="2830830"/>
            <a:ext cx="57162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spc="250" dirty="0" smtClean="0">
                <a:solidFill>
                  <a:schemeClr val="tx1"/>
                </a:solidFill>
                <a:uFillTx/>
                <a:latin typeface="华文新魏" pitchFamily="2" charset="-122"/>
                <a:ea typeface="华文新魏" pitchFamily="2" charset="-122"/>
              </a:rPr>
              <a:t>试 题 解 析</a:t>
            </a:r>
            <a:endParaRPr lang="zh-CN" altLang="en-US" sz="6000" b="1" spc="250" dirty="0">
              <a:solidFill>
                <a:schemeClr val="tx1"/>
              </a:solidFill>
              <a:uFillTx/>
              <a:latin typeface="华文新魏" pitchFamily="2" charset="-122"/>
              <a:ea typeface="华文新魏" pitchFamily="2" charset="-122"/>
            </a:endParaRPr>
          </a:p>
        </p:txBody>
      </p:sp>
      <p:pic>
        <p:nvPicPr>
          <p:cNvPr id="17" name="图片 16" descr="3257930379f1ad03ce88a68aa94b959d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9860000">
            <a:off x="4914900" y="-123190"/>
            <a:ext cx="3132455" cy="3132455"/>
          </a:xfrm>
          <a:prstGeom prst="rect">
            <a:avLst/>
          </a:prstGeom>
        </p:spPr>
      </p:pic>
      <p:pic>
        <p:nvPicPr>
          <p:cNvPr id="2" name="图片 1" descr="e4123f93bc8d4f7c21528372ee54b0f6"/>
          <p:cNvPicPr>
            <a:picLocks noChangeAspect="1"/>
          </p:cNvPicPr>
          <p:nvPr/>
        </p:nvPicPr>
        <p:blipFill>
          <a:blip r:embed="rId4" cstate="print">
            <a:lum bright="-12000" contrast="18000"/>
          </a:blip>
          <a:stretch>
            <a:fillRect/>
          </a:stretch>
        </p:blipFill>
        <p:spPr>
          <a:xfrm>
            <a:off x="8580755" y="-256540"/>
            <a:ext cx="3659505" cy="65131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FFE2EA"/>
            </a:gs>
            <a:gs pos="33000">
              <a:schemeClr val="bg1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09b391e607eed1afaaebc7f3ebbde7f7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-2540" y="3810"/>
            <a:ext cx="1565749" cy="1781858"/>
          </a:xfrm>
          <a:prstGeom prst="rect">
            <a:avLst/>
          </a:prstGeom>
        </p:spPr>
      </p:pic>
      <p:sp>
        <p:nvSpPr>
          <p:cNvPr id="29" name="Rectangle 4"/>
          <p:cNvSpPr>
            <a:spLocks noChangeArrowheads="1"/>
          </p:cNvSpPr>
          <p:nvPr/>
        </p:nvSpPr>
        <p:spPr bwMode="auto">
          <a:xfrm>
            <a:off x="313202" y="1043796"/>
            <a:ext cx="8608447" cy="5963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28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21</a:t>
            </a:r>
            <a:r>
              <a:rPr kumimoji="0" lang="zh-CN" altLang="en-US" sz="28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、</a:t>
            </a:r>
            <a:r>
              <a:rPr kumimoji="0" lang="zh-CN" altLang="en-US" sz="28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华文新魏" pitchFamily="2" charset="-122"/>
                <a:ea typeface="华文新魏" pitchFamily="2" charset="-122"/>
                <a:cs typeface="黑体" pitchFamily="49" charset="-122"/>
              </a:rPr>
              <a:t>材料一  </a:t>
            </a:r>
            <a:r>
              <a:rPr kumimoji="0" lang="zh-CN" altLang="en-US" sz="28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华文新魏" pitchFamily="2" charset="-122"/>
                <a:ea typeface="华文新魏" pitchFamily="2" charset="-122"/>
                <a:cs typeface="楷体" pitchFamily="49" charset="-122"/>
              </a:rPr>
              <a:t>新中国成立以来中美国关系发展大事年表</a:t>
            </a:r>
            <a:endParaRPr kumimoji="0" lang="zh-CN" altLang="en-US" sz="2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</p:txBody>
      </p:sp>
      <p:pic>
        <p:nvPicPr>
          <p:cNvPr id="30" name="图片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896952" y="1605471"/>
            <a:ext cx="7229796" cy="2613783"/>
          </a:xfrm>
          <a:prstGeom prst="rect">
            <a:avLst/>
          </a:prstGeom>
          <a:noFill/>
        </p:spPr>
      </p:pic>
      <p:sp>
        <p:nvSpPr>
          <p:cNvPr id="31" name="Rectangle 5"/>
          <p:cNvSpPr>
            <a:spLocks noChangeArrowheads="1"/>
          </p:cNvSpPr>
          <p:nvPr/>
        </p:nvSpPr>
        <p:spPr bwMode="auto">
          <a:xfrm>
            <a:off x="0" y="4102633"/>
            <a:ext cx="12192000" cy="11349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⑴</a:t>
            </a:r>
            <a:r>
              <a:rPr kumimoji="0" lang="zh-CN" altLang="en-US" sz="28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根据材料一并结合所学知识，分别指出</a:t>
            </a:r>
            <a:r>
              <a:rPr kumimoji="0" lang="en-US" altLang="zh-CN" sz="28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1949-1972</a:t>
            </a:r>
            <a:r>
              <a:rPr kumimoji="0" lang="zh-CN" altLang="en-US" sz="28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年与</a:t>
            </a:r>
            <a:r>
              <a:rPr kumimoji="0" lang="en-US" altLang="zh-CN" sz="28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1972~2018</a:t>
            </a:r>
            <a:r>
              <a:rPr kumimoji="0" lang="zh-CN" altLang="en-US" sz="28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年中美关系的基本态势，并分析中美关系走向正常化的原因。 （</a:t>
            </a:r>
            <a:r>
              <a:rPr kumimoji="0" lang="en-US" altLang="zh-CN" sz="28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14</a:t>
            </a:r>
            <a:r>
              <a:rPr kumimoji="0" lang="zh-CN" altLang="en-US" sz="28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分）</a:t>
            </a:r>
            <a:endParaRPr kumimoji="0" lang="zh-CN" altLang="en-US" sz="2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2310" y="5251535"/>
            <a:ext cx="11222966" cy="1606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 dirty="0" smtClean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①态势：</a:t>
            </a:r>
            <a:r>
              <a:rPr lang="en-US" sz="2000" b="1" dirty="0" smtClean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1972</a:t>
            </a:r>
            <a:r>
              <a:rPr lang="zh-CN" altLang="en-US" sz="2000" b="1" dirty="0" smtClean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以前双方长期处于敌视对抗状态；</a:t>
            </a:r>
            <a:r>
              <a:rPr lang="en-US" sz="2000" b="1" dirty="0" smtClean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1972</a:t>
            </a:r>
            <a:r>
              <a:rPr lang="zh-CN" altLang="en-US" sz="2000" b="1" dirty="0" smtClean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年以后中美关系在曲折中前进。</a:t>
            </a:r>
            <a:r>
              <a:rPr lang="en-US" sz="2000" b="1" dirty="0" smtClean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/>
            </a:r>
            <a:br>
              <a:rPr lang="en-US" sz="2000" b="1" dirty="0" smtClean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</a:br>
            <a:r>
              <a:rPr lang="zh-CN" altLang="en-US" sz="2000" b="1" dirty="0" smtClean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②原因：世界局势发生重大变化；中国的国际地位不断提高；美国孤立中国政策的失败；美国与苏联争霸的需要；美国综合国力相对衰退；中国受到来自苏联的威胁；中国解决台湾问题需要等。（答出任意两点即可）</a:t>
            </a:r>
            <a:endParaRPr lang="zh-CN" altLang="en-US" sz="2000" b="1" dirty="0">
              <a:solidFill>
                <a:srgbClr val="FF0000"/>
              </a:solidFill>
              <a:latin typeface="华文新魏" pitchFamily="2" charset="-122"/>
              <a:ea typeface="华文新魏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FFE2EA"/>
            </a:gs>
            <a:gs pos="33000">
              <a:schemeClr val="bg1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09b391e607eed1afaaebc7f3ebbde7f7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-2540" y="3810"/>
            <a:ext cx="1565749" cy="1781858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301924" y="931652"/>
            <a:ext cx="11257471" cy="4366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 smtClean="0">
                <a:solidFill>
                  <a:srgbClr val="000000"/>
                </a:solidFill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材料二  与美国关系正常化是中国实行对外开放、迈向世界的关键性第一步。</a:t>
            </a:r>
            <a:r>
              <a:rPr lang="en-US" altLang="zh-CN" sz="2800" b="1" dirty="0" smtClean="0">
                <a:solidFill>
                  <a:srgbClr val="000000"/>
                </a:solidFill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……</a:t>
            </a:r>
            <a:r>
              <a:rPr lang="zh-CN" altLang="en-US" sz="2800" b="1" dirty="0" smtClean="0">
                <a:solidFill>
                  <a:srgbClr val="000000"/>
                </a:solidFill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中国实现对外开放与现代化战略需要有良好的国际环境。</a:t>
            </a:r>
            <a:r>
              <a:rPr lang="en-US" altLang="zh-CN" sz="2800" b="1" dirty="0" smtClean="0">
                <a:solidFill>
                  <a:srgbClr val="000000"/>
                </a:solidFill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……</a:t>
            </a:r>
            <a:r>
              <a:rPr lang="zh-CN" altLang="en-US" sz="2800" b="1" dirty="0" smtClean="0">
                <a:solidFill>
                  <a:srgbClr val="000000"/>
                </a:solidFill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如果说在（</a:t>
            </a:r>
            <a:r>
              <a:rPr lang="en-US" altLang="zh-CN" sz="2800" b="1" dirty="0" smtClean="0">
                <a:solidFill>
                  <a:srgbClr val="000000"/>
                </a:solidFill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20</a:t>
            </a:r>
            <a:r>
              <a:rPr lang="zh-CN" altLang="en-US" sz="2800" b="1" dirty="0" smtClean="0">
                <a:solidFill>
                  <a:srgbClr val="000000"/>
                </a:solidFill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世纪）</a:t>
            </a:r>
            <a:r>
              <a:rPr lang="en-US" altLang="zh-CN" sz="2800" b="1" dirty="0" smtClean="0">
                <a:solidFill>
                  <a:srgbClr val="000000"/>
                </a:solidFill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80</a:t>
            </a:r>
            <a:r>
              <a:rPr lang="zh-CN" altLang="en-US" sz="2800" b="1" dirty="0" smtClean="0">
                <a:solidFill>
                  <a:srgbClr val="000000"/>
                </a:solidFill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年代，改革开放只是发展中美关系的重要动力之一；到了</a:t>
            </a:r>
            <a:r>
              <a:rPr lang="en-US" altLang="zh-CN" sz="2800" b="1" dirty="0" smtClean="0">
                <a:solidFill>
                  <a:srgbClr val="000000"/>
                </a:solidFill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90</a:t>
            </a:r>
            <a:r>
              <a:rPr lang="zh-CN" altLang="en-US" sz="2800" b="1" dirty="0" smtClean="0">
                <a:solidFill>
                  <a:srgbClr val="000000"/>
                </a:solidFill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年代，改革开放则成了发展中美关系的最主要动力。</a:t>
            </a:r>
            <a:r>
              <a:rPr lang="en-US" altLang="zh-CN" sz="2800" b="1" dirty="0" smtClean="0">
                <a:solidFill>
                  <a:srgbClr val="000000"/>
                </a:solidFill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……</a:t>
            </a:r>
            <a:r>
              <a:rPr lang="zh-CN" altLang="en-US" sz="2800" b="1" dirty="0" smtClean="0">
                <a:solidFill>
                  <a:srgbClr val="000000"/>
                </a:solidFill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中国进一步扩大对外开放，为中国经济融入世界经济提供了制度保证。十四大后中美关系之间的贸易、投资、技术合作迅猛发展。</a:t>
            </a:r>
            <a:endParaRPr lang="en-US" altLang="zh-CN" sz="2800" b="1" dirty="0" smtClean="0">
              <a:solidFill>
                <a:srgbClr val="000000"/>
              </a:solidFill>
              <a:latin typeface="华文新魏" pitchFamily="2" charset="-122"/>
              <a:ea typeface="华文新魏" pitchFamily="2" charset="-122"/>
              <a:cs typeface="Times New Roman" pitchFamily="18" charset="0"/>
            </a:endParaRPr>
          </a:p>
          <a:p>
            <a:pPr algn="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 smtClean="0">
                <a:solidFill>
                  <a:srgbClr val="000000"/>
                </a:solidFill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——《</a:t>
            </a:r>
            <a:r>
              <a:rPr lang="zh-CN" altLang="en-US" sz="2800" b="1" dirty="0" smtClean="0">
                <a:solidFill>
                  <a:srgbClr val="000000"/>
                </a:solidFill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当代世界：中国的改革开放与中美关系</a:t>
            </a:r>
            <a:r>
              <a:rPr lang="en-US" altLang="zh-CN" sz="2800" b="1" dirty="0" smtClean="0">
                <a:solidFill>
                  <a:srgbClr val="000000"/>
                </a:solidFill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》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⑵</a:t>
            </a:r>
            <a:r>
              <a:rPr lang="zh-CN" altLang="en-US" sz="2800" b="1" dirty="0" smtClean="0">
                <a:solidFill>
                  <a:srgbClr val="000000"/>
                </a:solidFill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根据材料二，归纳中美关系与中国改革开放之间的内在联系。（</a:t>
            </a:r>
            <a:r>
              <a:rPr lang="en-US" altLang="zh-CN" sz="2800" b="1" dirty="0" smtClean="0">
                <a:solidFill>
                  <a:srgbClr val="000000"/>
                </a:solidFill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8</a:t>
            </a:r>
            <a:r>
              <a:rPr lang="zh-CN" altLang="en-US" sz="2800" b="1" dirty="0" smtClean="0">
                <a:solidFill>
                  <a:srgbClr val="000000"/>
                </a:solidFill>
                <a:latin typeface="华文新魏" pitchFamily="2" charset="-122"/>
                <a:ea typeface="华文新魏" pitchFamily="2" charset="-122"/>
                <a:cs typeface="Times New Roman" pitchFamily="18" charset="0"/>
              </a:rPr>
              <a:t>分）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2310" y="5424063"/>
            <a:ext cx="11222966" cy="837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 dirty="0" smtClean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①联系：中美关系正常化为我国实行对外开放创造良好的国际环境；我国的改革开放推动了中美的不断发展。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FFE2EA"/>
            </a:gs>
            <a:gs pos="33000">
              <a:schemeClr val="bg1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09b391e607eed1afaaebc7f3ebbde7f7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-2540" y="3810"/>
            <a:ext cx="1565749" cy="178185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84671" y="948905"/>
            <a:ext cx="11084943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材料三  习近平在贺信中指出，中美建交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40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年来，两国关系历经风雨，取得了历史性发展，为两国人民带来了巨大利益，也为世界和平、稳定、繁荣作出了重要贡献。历史充分证明，合作是双方最好的选择。</a:t>
            </a:r>
          </a:p>
          <a:p>
            <a:pPr algn="r">
              <a:lnSpc>
                <a:spcPct val="125000"/>
              </a:lnSpc>
            </a:pPr>
            <a:r>
              <a:rPr lang="en-US" altLang="zh-CN" sz="2800" b="1" dirty="0" smtClean="0">
                <a:latin typeface="华文新魏" pitchFamily="2" charset="-122"/>
                <a:ea typeface="华文新魏" pitchFamily="2" charset="-122"/>
              </a:rPr>
              <a:t>——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摘自</a:t>
            </a:r>
            <a:r>
              <a:rPr lang="en-US" altLang="zh-CN" sz="2800" b="1" dirty="0" smtClean="0">
                <a:latin typeface="华文新魏" pitchFamily="2" charset="-122"/>
                <a:ea typeface="华文新魏" pitchFamily="2" charset="-122"/>
              </a:rPr>
              <a:t>《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中美两国领导人互致贺信庆祝两国建交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40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周年</a:t>
            </a:r>
            <a:r>
              <a:rPr lang="en-US" altLang="zh-CN" sz="2800" b="1" dirty="0" smtClean="0">
                <a:latin typeface="华文新魏" pitchFamily="2" charset="-122"/>
                <a:ea typeface="华文新魏" pitchFamily="2" charset="-122"/>
              </a:rPr>
              <a:t>》</a:t>
            </a:r>
          </a:p>
          <a:p>
            <a:pPr algn="r">
              <a:lnSpc>
                <a:spcPct val="125000"/>
              </a:lnSpc>
            </a:pP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⑶根据材料并结合所学知识，就中美关系发展谈谈你的认识。（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4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分）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96815" y="4088921"/>
            <a:ext cx="10817525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 dirty="0" smtClean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认识：合作是双方最好的选择；合则两利，斗则俱伤；中美两国关系发展不会一帆风顺；中美关系前途是光明的，道路是曲折的；中美关系不仅关系两国人民利益，而且是世界和平稳定发展的基石等。 （答出任意一点即可）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FFE2EA"/>
            </a:gs>
            <a:gs pos="33000">
              <a:schemeClr val="bg1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09b391e607eed1afaaebc7f3ebbde7f7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-2540" y="3810"/>
            <a:ext cx="1565749" cy="178185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2490" y="944805"/>
            <a:ext cx="11463940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22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、材料一   如果六十年代以来中国没有原子弹和氢弹，没有发射卫星，中国就不能叫有重要影响的国家，就没有现在这样的国际地位。</a:t>
            </a:r>
          </a:p>
          <a:p>
            <a:pPr algn="r" fontAlgn="ctr">
              <a:lnSpc>
                <a:spcPct val="125000"/>
              </a:lnSpc>
            </a:pPr>
            <a:r>
              <a:rPr lang="en-US" altLang="zh-CN" sz="2800" b="1" dirty="0" smtClean="0">
                <a:latin typeface="华文新魏" pitchFamily="2" charset="-122"/>
                <a:ea typeface="华文新魏" pitchFamily="2" charset="-122"/>
              </a:rPr>
              <a:t>——《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邓小平文选</a:t>
            </a:r>
            <a:r>
              <a:rPr lang="en-US" altLang="zh-CN" sz="2800" b="1" dirty="0" smtClean="0">
                <a:latin typeface="华文新魏" pitchFamily="2" charset="-122"/>
                <a:ea typeface="华文新魏" pitchFamily="2" charset="-122"/>
              </a:rPr>
              <a:t>》</a:t>
            </a:r>
          </a:p>
          <a:p>
            <a:pPr lvl="0" fontAlgn="ctr">
              <a:lnSpc>
                <a:spcPct val="125000"/>
              </a:lnSpc>
            </a:pP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⑴请列举两位为中国两弹一星事业作出突出贡献的科学家。并结合材料谈谈研制成功两弹一星的意义是什么？（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12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分）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4068" y="3890514"/>
            <a:ext cx="111884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 dirty="0" smtClean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①科学家：邓稼先，钱学森。</a:t>
            </a:r>
          </a:p>
          <a:p>
            <a:pPr>
              <a:lnSpc>
                <a:spcPct val="125000"/>
              </a:lnSpc>
            </a:pPr>
            <a:r>
              <a:rPr lang="zh-CN" altLang="en-US" sz="2000" b="1" dirty="0" smtClean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②意义：它打破了当时有核大国的核垄断，增强了我国的国防实力，大大提高了我国的国际地位。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FFE2EA"/>
            </a:gs>
            <a:gs pos="33000">
              <a:schemeClr val="bg1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09b391e607eed1afaaebc7f3ebbde7f7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-2540" y="3810"/>
            <a:ext cx="1565749" cy="178185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1924" y="940279"/>
            <a:ext cx="1139549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ctr">
              <a:lnSpc>
                <a:spcPct val="125000"/>
              </a:lnSpc>
            </a:pP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材料二  政府科技经费的投入，从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1955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年的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3800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万元猛增到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1997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年的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961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亿元，所取得的省级以上重大科技成果在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1997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年即达到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3.1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万项。</a:t>
            </a:r>
          </a:p>
          <a:p>
            <a:pPr algn="r" fontAlgn="ctr">
              <a:lnSpc>
                <a:spcPct val="125000"/>
              </a:lnSpc>
            </a:pPr>
            <a:r>
              <a:rPr lang="en-US" altLang="zh-CN" sz="2800" b="1" dirty="0" smtClean="0">
                <a:latin typeface="华文新魏" pitchFamily="2" charset="-122"/>
                <a:ea typeface="华文新魏" pitchFamily="2" charset="-122"/>
              </a:rPr>
              <a:t>——《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中国现代史纲</a:t>
            </a:r>
            <a:r>
              <a:rPr lang="en-US" altLang="zh-CN" sz="2800" b="1" dirty="0" smtClean="0">
                <a:latin typeface="华文新魏" pitchFamily="2" charset="-122"/>
                <a:ea typeface="华文新魏" pitchFamily="2" charset="-122"/>
              </a:rPr>
              <a:t>》</a:t>
            </a:r>
          </a:p>
          <a:p>
            <a:pPr lvl="0" fontAlgn="ctr">
              <a:lnSpc>
                <a:spcPct val="125000"/>
              </a:lnSpc>
            </a:pP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⑵根据材料二并结合所学知识谈谈科技发展需要哪些条件？（</a:t>
            </a:r>
            <a:r>
              <a:rPr lang="en-US" sz="2800" b="1" dirty="0" smtClean="0">
                <a:latin typeface="华文新魏" pitchFamily="2" charset="-122"/>
                <a:ea typeface="华文新魏" pitchFamily="2" charset="-122"/>
              </a:rPr>
              <a:t>8</a:t>
            </a:r>
            <a:r>
              <a:rPr lang="zh-CN" altLang="en-US" sz="2800" b="1" dirty="0" smtClean="0">
                <a:latin typeface="华文新魏" pitchFamily="2" charset="-122"/>
                <a:ea typeface="华文新魏" pitchFamily="2" charset="-122"/>
              </a:rPr>
              <a:t>分）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3464" y="3407434"/>
            <a:ext cx="1131785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 dirty="0" smtClean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条件：国家重视；决策科学；科研队伍壮大；经费投入增加；教育水平提高等。</a:t>
            </a:r>
            <a:endParaRPr lang="en-US" altLang="zh-CN" sz="2000" b="1" dirty="0" smtClean="0">
              <a:solidFill>
                <a:srgbClr val="FF0000"/>
              </a:solidFill>
              <a:latin typeface="华文新魏" pitchFamily="2" charset="-122"/>
              <a:ea typeface="华文新魏" pitchFamily="2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000" b="1" dirty="0" smtClean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（答出任意两点即可）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685</TotalTime>
  <Words>880</Words>
  <Application>Microsoft Office PowerPoint</Application>
  <PresentationFormat>自定义</PresentationFormat>
  <Paragraphs>115</Paragraphs>
  <Slides>19</Slides>
  <Notes>12</Notes>
  <HiddenSlides>1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Arial</vt:lpstr>
      <vt:lpstr>宋体</vt:lpstr>
      <vt:lpstr>华文新魏</vt:lpstr>
      <vt:lpstr>微软雅黑</vt:lpstr>
      <vt:lpstr>方正行楷简体</vt:lpstr>
      <vt:lpstr>Times New Roman</vt:lpstr>
      <vt:lpstr>黑体</vt:lpstr>
      <vt:lpstr>楷体</vt:lpstr>
      <vt:lpstr>Calibri</vt:lpstr>
      <vt:lpstr>Calibri Light</vt:lpstr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211-1</cp:lastModifiedBy>
  <cp:revision>38</cp:revision>
  <dcterms:created xsi:type="dcterms:W3CDTF">2015-05-05T08:02:00Z</dcterms:created>
  <dcterms:modified xsi:type="dcterms:W3CDTF">2020-05-11T00:32:19Z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2052-10.1.0.6554</vt:lpwstr>
  </property>
</Properties>
</file>

<file path=docProps/thumbnail.jpeg>
</file>